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59"/>
          <p:cNvSpPr/>
          <p:nvPr>
            <p:ph type="sldImg"/>
          </p:nvPr>
        </p:nvSpPr>
        <p:spPr>
          <a:prstGeom prst="rect">
            <a:avLst/>
          </a:prstGeom>
        </p:spPr>
        <p:txBody>
          <a:bodyPr/>
          <a:lstStyle/>
          <a:p>
            <a:pPr/>
          </a:p>
        </p:txBody>
      </p:sp>
      <p:sp>
        <p:nvSpPr>
          <p:cNvPr id="60" name="Shape 60"/>
          <p:cNvSpPr/>
          <p:nvPr>
            <p:ph type="body" sz="quarter" idx="1"/>
          </p:nvPr>
        </p:nvSpPr>
        <p:spPr>
          <a:prstGeom prst="rect">
            <a:avLst/>
          </a:prstGeom>
        </p:spPr>
        <p:txBody>
          <a:bodyPr/>
          <a:lstStyle/>
          <a:p>
            <a:pPr>
              <a:defRPr sz="2500"/>
            </a:pPr>
            <a:r>
              <a:t>Hi everyone, welcome to CS589, I’m your instructor, Susan Liu. </a:t>
            </a:r>
          </a:p>
          <a:p>
            <a:pPr>
              <a:defRPr sz="2500"/>
            </a:pPr>
          </a:p>
          <a:p>
            <a:pPr>
              <a:defRPr sz="2500"/>
            </a:pPr>
            <a:r>
              <a:t>Our weekly meeting for this course will be on Mondays. </a:t>
            </a:r>
          </a:p>
          <a:p>
            <a:pPr>
              <a:defRPr sz="2500"/>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defRPr sz="1600"/>
            </a:pPr>
            <a:r>
              <a:t>You may still remember the cartoon on the first slide, that is a person tries to find the relevant document from a pile of documents</a:t>
            </a:r>
          </a:p>
          <a:p>
            <a:pPr>
              <a:defRPr sz="1600"/>
            </a:pPr>
          </a:p>
          <a:p>
            <a:pPr>
              <a:defRPr sz="1600"/>
            </a:pPr>
            <a:r>
              <a:t>In real life, the closest scenario to information retrieval is when you walk into a library, and asking a question. </a:t>
            </a:r>
          </a:p>
          <a:p>
            <a:pPr>
              <a:defRPr sz="1600"/>
            </a:pPr>
          </a:p>
          <a:p>
            <a:pPr>
              <a:defRPr sz="1600"/>
            </a:pPr>
            <a:r>
              <a:t>Notice the question here can be very vague, there are tens of thousands of books on that topic. So we can identify two things here: </a:t>
            </a:r>
          </a:p>
          <a:p>
            <a:pPr>
              <a:defRPr sz="1600"/>
            </a:pPr>
          </a:p>
          <a:p>
            <a:pPr marL="213894" indent="-213894">
              <a:buSzPct val="100000"/>
              <a:buAutoNum type="arabicPeriod" startAt="1"/>
              <a:defRPr sz="1600"/>
            </a:pPr>
            <a:r>
              <a:t>The researcher may not be able to clearly specify the information need </a:t>
            </a:r>
          </a:p>
          <a:p>
            <a:pPr marL="213894" indent="-213894">
              <a:buSzPct val="100000"/>
              <a:buAutoNum type="arabicPeriod" startAt="1"/>
              <a:defRPr sz="1600"/>
            </a:pPr>
            <a:r>
              <a:t>The librarian’s job is to help the researcher identify a book that’s most relevant to her information need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defRPr sz="1900"/>
            </a:pPr>
            <a:r>
              <a:t>Nowadays, an information retrieval system looks more like this: where the user types in a query which is very vague, but the system which plays the role of a librarian, is able to find the information that’s exactly what the user has specified even if the query is incomplete</a:t>
            </a:r>
          </a:p>
          <a:p>
            <a:pPr>
              <a:defRPr sz="19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Online shopping used to be very hard, because of the information overload, but thanks to the recommender system we can now. Now almost any website/application you visit, they can quickly adapt to your information need and know what you want immediately.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lvl1pPr>
              <a:defRPr sz="1600"/>
            </a:lvl1pPr>
          </a:lstStyle>
          <a:p>
            <a:pPr/>
            <a:r>
              <a:t>You have the board where each row represents a document, and there’s this stick with flexible pins you can adjust the position of the pins, each pin represent a word. To match all the documents, you simply rotate the pins, and try plug the stick into the board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700"/>
            </a:pPr>
            <a:r>
              <a:t>This system is called the Boolean retrieval system. In other words, you use attributes to define every item in the system, and filter based on the attributes. If you have learned SQL, this is a query you can submit to the system</a:t>
            </a:r>
          </a:p>
          <a:p>
            <a:pPr>
              <a:defRPr sz="1700"/>
            </a:pPr>
          </a:p>
          <a:p>
            <a:pPr>
              <a:defRPr sz="1700"/>
            </a:pPr>
            <a:r>
              <a:t>One disadvantage is the user may specify a condition that does not exist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defRPr sz="1600"/>
            </a:pPr>
            <a:r>
              <a:t>The Boolean system worked, but then people started thinking about improving over it. </a:t>
            </a:r>
          </a:p>
          <a:p>
            <a:pPr>
              <a:defRPr sz="1600"/>
            </a:pPr>
          </a:p>
          <a:p>
            <a:pPr>
              <a:defRPr sz="1600"/>
            </a:pPr>
            <a:r>
              <a:t>In order to test whether the Boolean retrieval system’s performance, a person named Steven Robertson conducted an experiment called the Cranfield experiment, where he compared the Boolean retrieval system and a second system based on word indexing.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Shape 72"/>
          <p:cNvSpPr/>
          <p:nvPr>
            <p:ph type="sldImg"/>
          </p:nvPr>
        </p:nvSpPr>
        <p:spPr>
          <a:prstGeom prst="rect">
            <a:avLst/>
          </a:prstGeom>
        </p:spPr>
        <p:txBody>
          <a:bodyPr/>
          <a:lstStyle/>
          <a:p>
            <a:pPr/>
          </a:p>
        </p:txBody>
      </p:sp>
      <p:sp>
        <p:nvSpPr>
          <p:cNvPr id="73" name="Shape 73"/>
          <p:cNvSpPr/>
          <p:nvPr>
            <p:ph type="body" sz="quarter" idx="1"/>
          </p:nvPr>
        </p:nvSpPr>
        <p:spPr>
          <a:prstGeom prst="rect">
            <a:avLst/>
          </a:prstGeom>
        </p:spPr>
        <p:txBody>
          <a:bodyPr/>
          <a:lstStyle/>
          <a:p>
            <a:pPr>
              <a:defRPr sz="2400"/>
            </a:pPr>
            <a:r>
              <a:t>A little bit about the crews here, my name Susan Liu, an assistant professor in the Computer Science department, my research interest is on NLP, text mining and information retrieval, and their applications to software engineering and security. </a:t>
            </a:r>
          </a:p>
          <a:p>
            <a:pPr>
              <a:defRPr sz="2400"/>
            </a:pPr>
          </a:p>
          <a:p>
            <a:pPr>
              <a:defRPr sz="2400"/>
            </a:pPr>
            <a:r>
              <a:t>How many people here cannot attend my office hour?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defRPr sz="1700"/>
            </a:pPr>
            <a:r>
              <a:t>It is another topic of how to compare the two system, because you see the comparison is not as easy as if you want to compare two machine learning systems. </a:t>
            </a:r>
          </a:p>
          <a:p>
            <a:pPr>
              <a:defRPr sz="1700"/>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defRPr sz="1800"/>
            </a:pPr>
            <a:r>
              <a:t>Now let’s talk about how the word index based system works. One of the most widely used model is called the vector space model, which is still used today. It represents each document and query as a vector, and their similarity </a:t>
            </a:r>
          </a:p>
          <a:p>
            <a:pPr>
              <a:defRPr sz="18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81"/>
          <p:cNvSpPr/>
          <p:nvPr>
            <p:ph type="sldImg"/>
          </p:nvPr>
        </p:nvSpPr>
        <p:spPr>
          <a:prstGeom prst="rect">
            <a:avLst/>
          </a:prstGeom>
        </p:spPr>
        <p:txBody>
          <a:bodyPr/>
          <a:lstStyle/>
          <a:p>
            <a:pPr/>
          </a:p>
        </p:txBody>
      </p:sp>
      <p:sp>
        <p:nvSpPr>
          <p:cNvPr id="82" name="Shape 8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lvl1pPr>
              <a:defRPr sz="1700"/>
            </a:lvl1pPr>
          </a:lstStyle>
          <a:p>
            <a:pPr/>
            <a:r>
              <a:t>The vector space model favors short document, because in a long document, you are gonna end up with lots of words which are relevant but doesn’t match. If your query is “artificial intelligence”, it’s unlikely the word “artificial intelligence” will appear everywhere in the long document, so proportionally speaking, the probability of the matched words to appear will be lowered.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hape 447"/>
          <p:cNvSpPr/>
          <p:nvPr>
            <p:ph type="sldImg"/>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defRPr sz="1800"/>
            </a:pPr>
            <a:r>
              <a:t>It’ll be nice if the pivot can be a fixed constant so we don’t have to worry about changing it. </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0" name="Shape 470"/>
          <p:cNvSpPr/>
          <p:nvPr>
            <p:ph type="sldImg"/>
          </p:nvPr>
        </p:nvSpPr>
        <p:spPr>
          <a:prstGeom prst="rect">
            <a:avLst/>
          </a:prstGeom>
        </p:spPr>
        <p:txBody>
          <a:bodyPr/>
          <a:lstStyle/>
          <a:p>
            <a:pPr/>
          </a:p>
        </p:txBody>
      </p:sp>
      <p:sp>
        <p:nvSpPr>
          <p:cNvPr id="471" name="Shape 47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a:p>
        </p:txBody>
      </p:sp>
      <p:sp>
        <p:nvSpPr>
          <p:cNvPr id="89" name="Shape 8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Shape 503"/>
          <p:cNvSpPr/>
          <p:nvPr>
            <p:ph type="sldImg"/>
          </p:nvPr>
        </p:nvSpPr>
        <p:spPr>
          <a:prstGeom prst="rect">
            <a:avLst/>
          </a:prstGeom>
        </p:spPr>
        <p:txBody>
          <a:bodyPr/>
          <a:lstStyle/>
          <a:p>
            <a:pPr/>
          </a:p>
        </p:txBody>
      </p:sp>
      <p:sp>
        <p:nvSpPr>
          <p:cNvPr id="504" name="Shape 50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a:p>
        </p:txBody>
      </p:sp>
      <p:sp>
        <p:nvSpPr>
          <p:cNvPr id="94" name="Shape 94"/>
          <p:cNvSpPr/>
          <p:nvPr>
            <p:ph type="body" sz="quarter" idx="1"/>
          </p:nvPr>
        </p:nvSpPr>
        <p:spPr>
          <a:prstGeom prst="rect">
            <a:avLst/>
          </a:prstGeom>
        </p:spPr>
        <p:txBody>
          <a:bodyPr/>
          <a:lstStyle/>
          <a:p>
            <a:pPr>
              <a:defRPr sz="1700"/>
            </a:pPr>
            <a:r>
              <a:t>It will be followed by a pop quiz later, don’t worry it doesn’t count in your final grade</a:t>
            </a:r>
          </a:p>
          <a:p>
            <a:pPr>
              <a:defRPr sz="1700"/>
            </a:pPr>
          </a:p>
          <a:p>
            <a:pPr>
              <a:defRPr sz="1700"/>
            </a:pPr>
            <a:r>
              <a:t>A good knowledge on statistics and proability will always help because we will be talking about something related to probabilistic distributions, bayes theorem, maximum likelihood estimation, monte carlo methods, and it may feel a bit overwhelming if you don’t know any of these. But we will also walk you through the math background in class, so don’t worry too much if you don’t know one thing or two.</a:t>
            </a:r>
          </a:p>
          <a:p>
            <a:pPr>
              <a:defRPr sz="1700"/>
            </a:pPr>
          </a:p>
          <a:p>
            <a:pPr>
              <a:defRPr sz="1700"/>
            </a:pPr>
            <a:r>
              <a:t>On the other hand, it is very important that Python is required. There will be 4 assignments in this class and all of them require coding in Python, so you must be quite comfortable with writing Python already. And here being comfortable with Python means when asked to implement a new algorithm in Python, you will not experience any major problems in the programming language aspect.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defRPr sz="1700"/>
            </a:pPr>
            <a:r>
              <a:t>How to avoid things like this to happen?</a:t>
            </a:r>
          </a:p>
          <a:p>
            <a:pPr>
              <a:defRPr sz="1700"/>
            </a:pPr>
          </a:p>
          <a:p>
            <a:pPr marL="227263" indent="-227263">
              <a:buSzPct val="100000"/>
              <a:buAutoNum type="arabicPeriod" startAt="1"/>
              <a:defRPr sz="1700"/>
            </a:pPr>
            <a:r>
              <a:t>Think twice whether you are good at Python </a:t>
            </a:r>
          </a:p>
          <a:p>
            <a:pPr marL="227263" indent="-227263">
              <a:buSzPct val="100000"/>
              <a:buAutoNum type="arabicPeriod" startAt="1"/>
              <a:defRPr sz="1700"/>
            </a:pPr>
            <a:r>
              <a:t>Start homework early</a:t>
            </a:r>
          </a:p>
          <a:p>
            <a:pPr marL="227263" indent="-227263">
              <a:buSzPct val="100000"/>
              <a:buAutoNum type="arabicPeriod" startAt="1"/>
              <a:defRPr sz="1700"/>
            </a:pPr>
            <a:r>
              <a:t>Come to office hour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hyperlink" Target="mailto:xliu127@stevens.edu" TargetMode="External"/><Relationship Id="rId6" Type="http://schemas.openxmlformats.org/officeDocument/2006/relationships/hyperlink" Target="mailto:gyang16@stevens.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tif"/><Relationship Id="rId4" Type="http://schemas.openxmlformats.org/officeDocument/2006/relationships/image" Target="../media/image14.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tif"/><Relationship Id="rId4"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 Id="rId4" Type="http://schemas.openxmlformats.org/officeDocument/2006/relationships/image" Target="../media/image17.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9.png"/><Relationship Id="rId4" Type="http://schemas.openxmlformats.org/officeDocument/2006/relationships/image" Target="../media/image2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18.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099041" y="13733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5600"/>
              </a:lnSpc>
              <a:spcBef>
                <a:spcPts val="1200"/>
              </a:spcBef>
              <a:defRPr b="1" sz="3200">
                <a:solidFill>
                  <a:srgbClr val="000000"/>
                </a:solidFill>
                <a:latin typeface="Arial"/>
                <a:ea typeface="Arial"/>
                <a:cs typeface="Arial"/>
                <a:sym typeface="Arial"/>
              </a:defRPr>
            </a:pPr>
            <a:r>
              <a:t>CS 589 Fall 2021</a:t>
            </a:r>
          </a:p>
          <a:p>
            <a:pPr algn="ctr">
              <a:lnSpc>
                <a:spcPts val="5600"/>
              </a:lnSpc>
              <a:spcBef>
                <a:spcPts val="1200"/>
              </a:spcBef>
              <a:defRPr b="1" sz="3200">
                <a:solidFill>
                  <a:srgbClr val="000000"/>
                </a:solidFill>
                <a:latin typeface="Arial"/>
                <a:ea typeface="Arial"/>
                <a:cs typeface="Arial"/>
                <a:sym typeface="Arial"/>
              </a:defRPr>
            </a:pPr>
            <a:r>
              <a:t>Text Mining and Information Retrieval</a:t>
            </a:r>
          </a:p>
        </p:txBody>
      </p:sp>
      <p:sp>
        <p:nvSpPr>
          <p:cNvPr id="55"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pic>
        <p:nvPicPr>
          <p:cNvPr id="56"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7" name="TextBox 6"/>
          <p:cNvSpPr txBox="1"/>
          <p:nvPr/>
        </p:nvSpPr>
        <p:spPr>
          <a:xfrm>
            <a:off x="1433758" y="5316498"/>
            <a:ext cx="7648084" cy="1339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b="1" sz="2200">
                <a:solidFill>
                  <a:srgbClr val="000000"/>
                </a:solidFill>
                <a:latin typeface="Arial"/>
                <a:ea typeface="Arial"/>
                <a:cs typeface="Arial"/>
                <a:sym typeface="Arial"/>
              </a:defRPr>
            </a:pPr>
            <a:r>
              <a:t>                          </a:t>
            </a:r>
          </a:p>
        </p:txBody>
      </p:sp>
      <p:sp>
        <p:nvSpPr>
          <p:cNvPr id="58"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sp>
        <p:nvSpPr>
          <p:cNvPr id="119" name="Students choose a topic; for each topic, they pick 2-3 coherent papers, and submit a “peer review” for the paper"/>
          <p:cNvSpPr txBox="1"/>
          <p:nvPr/>
        </p:nvSpPr>
        <p:spPr>
          <a:xfrm>
            <a:off x="2269051" y="1483815"/>
            <a:ext cx="8722828"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choose a topic; for each topic, they pick 2-3 coherent papers, and submit a “peer review” for the paper</a:t>
            </a:r>
          </a:p>
        </p:txBody>
      </p:sp>
      <p:sp>
        <p:nvSpPr>
          <p:cNvPr id="120" name="Students who share the same interest are categorized into groups; each group propose a research topic motivated by their survey"/>
          <p:cNvSpPr txBox="1"/>
          <p:nvPr/>
        </p:nvSpPr>
        <p:spPr>
          <a:xfrm>
            <a:off x="2301977" y="2680760"/>
            <a:ext cx="9460302"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who share the same interest are categorized into groups; each group propose a research topic motivated by their survey</a:t>
            </a:r>
          </a:p>
        </p:txBody>
      </p:sp>
      <p:sp>
        <p:nvSpPr>
          <p:cNvPr id="121" name="Deliver a presentation in Week 14"/>
          <p:cNvSpPr txBox="1"/>
          <p:nvPr/>
        </p:nvSpPr>
        <p:spPr>
          <a:xfrm>
            <a:off x="2301977" y="4271092"/>
            <a:ext cx="946030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D</a:t>
            </a:r>
            <a:r>
              <a:t>eliver a presentation in Week 14</a:t>
            </a:r>
          </a:p>
        </p:txBody>
      </p:sp>
      <p:sp>
        <p:nvSpPr>
          <p:cNvPr id="122" name="Submit their implementation (code in Python) as well as an 8-page academic paper as their final project."/>
          <p:cNvSpPr txBox="1"/>
          <p:nvPr/>
        </p:nvSpPr>
        <p:spPr>
          <a:xfrm>
            <a:off x="2301977" y="4890629"/>
            <a:ext cx="9460302" cy="6173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S</a:t>
            </a:r>
            <a:r>
              <a:t>ubmit their implementation</a:t>
            </a:r>
            <a:r>
              <a:t> (code in Python) as well as an </a:t>
            </a:r>
            <a:r>
              <a:t>8-page</a:t>
            </a:r>
            <a:r>
              <a:t> academic paper as their final project. </a:t>
            </a:r>
          </a:p>
        </p:txBody>
      </p:sp>
      <p:sp>
        <p:nvSpPr>
          <p:cNvPr id="123" name="Week 7"/>
          <p:cNvSpPr txBox="1"/>
          <p:nvPr/>
        </p:nvSpPr>
        <p:spPr>
          <a:xfrm>
            <a:off x="872744" y="1492172"/>
            <a:ext cx="106198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7</a:t>
            </a:r>
          </a:p>
        </p:txBody>
      </p:sp>
      <p:sp>
        <p:nvSpPr>
          <p:cNvPr id="124" name="Week 11"/>
          <p:cNvSpPr txBox="1"/>
          <p:nvPr/>
        </p:nvSpPr>
        <p:spPr>
          <a:xfrm>
            <a:off x="872744" y="2649841"/>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11</a:t>
            </a:r>
          </a:p>
        </p:txBody>
      </p:sp>
      <p:sp>
        <p:nvSpPr>
          <p:cNvPr id="125" name="Week 15"/>
          <p:cNvSpPr txBox="1"/>
          <p:nvPr/>
        </p:nvSpPr>
        <p:spPr>
          <a:xfrm>
            <a:off x="872744" y="4219308"/>
            <a:ext cx="1276750"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15</a:t>
            </a:r>
          </a:p>
        </p:txBody>
      </p:sp>
      <p:sp>
        <p:nvSpPr>
          <p:cNvPr id="126" name="Week 16"/>
          <p:cNvSpPr txBox="1"/>
          <p:nvPr/>
        </p:nvSpPr>
        <p:spPr>
          <a:xfrm>
            <a:off x="872744" y="4970594"/>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9" grpId="1"/>
      <p:bldP build="whole" bldLvl="1" animBg="1" rev="0" advAuto="0" spid="122" grpId="4"/>
      <p:bldP build="whole" bldLvl="1" animBg="1" rev="0" advAuto="0" spid="121" grpId="3"/>
      <p:bldP build="whole" bldLvl="1" animBg="1" rev="0" advAuto="0" spid="120" grpId="2"/>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pic>
        <p:nvPicPr>
          <p:cNvPr id="131" name="Image" descr="Image"/>
          <p:cNvPicPr>
            <a:picLocks noChangeAspect="1"/>
          </p:cNvPicPr>
          <p:nvPr/>
        </p:nvPicPr>
        <p:blipFill>
          <a:blip r:embed="rId3">
            <a:extLst/>
          </a:blip>
          <a:stretch>
            <a:fillRect/>
          </a:stretch>
        </p:blipFill>
        <p:spPr>
          <a:xfrm>
            <a:off x="2666413" y="2446708"/>
            <a:ext cx="5966265" cy="6364015"/>
          </a:xfrm>
          <a:prstGeom prst="rect">
            <a:avLst/>
          </a:prstGeom>
          <a:ln w="12700">
            <a:miter lim="400000"/>
          </a:ln>
        </p:spPr>
      </p:pic>
      <p:sp>
        <p:nvSpPr>
          <p:cNvPr id="132" name="Example report from last year’s course: fake news detection"/>
          <p:cNvSpPr txBox="1"/>
          <p:nvPr>
            <p:ph type="body" idx="4294967295"/>
          </p:nvPr>
        </p:nvSpPr>
        <p:spPr>
          <a:xfrm>
            <a:off x="681954" y="1742860"/>
            <a:ext cx="10828092" cy="5504837"/>
          </a:xfrm>
          <a:prstGeom prst="rect">
            <a:avLst/>
          </a:prstGeom>
        </p:spPr>
        <p:txBody>
          <a:bodyPr lIns="45719" tIns="45719" rIns="45719" bIns="45719"/>
          <a:lstStyle>
            <a:lvl1pPr marL="342899" indent="-342899">
              <a:spcBef>
                <a:spcPts val="500"/>
              </a:spcBef>
              <a:defRPr sz="2200">
                <a:solidFill>
                  <a:srgbClr val="000000"/>
                </a:solidFill>
                <a:latin typeface="Arial"/>
                <a:ea typeface="Arial"/>
                <a:cs typeface="Arial"/>
                <a:sym typeface="Arial"/>
              </a:defRPr>
            </a:lvl1pPr>
          </a:lstStyle>
          <a:p>
            <a:pPr/>
            <a:r>
              <a:t>Example report from last year’s course: fake news detection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ere can I find all the information?"/>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Where can I find all the information?</a:t>
            </a:r>
          </a:p>
        </p:txBody>
      </p:sp>
      <p:pic>
        <p:nvPicPr>
          <p:cNvPr id="137" name="Image" descr="Image"/>
          <p:cNvPicPr>
            <a:picLocks noChangeAspect="1"/>
          </p:cNvPicPr>
          <p:nvPr/>
        </p:nvPicPr>
        <p:blipFill>
          <a:blip r:embed="rId3">
            <a:extLst/>
          </a:blip>
          <a:stretch>
            <a:fillRect/>
          </a:stretch>
        </p:blipFill>
        <p:spPr>
          <a:xfrm>
            <a:off x="1045017" y="1562907"/>
            <a:ext cx="10383419" cy="39130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Ask ALL questions in Canvas -&gt; Piazza"/>
          <p:cNvSpPr txBox="1"/>
          <p:nvPr>
            <p:ph type="title" idx="4294967295"/>
          </p:nvPr>
        </p:nvSpPr>
        <p:spPr>
          <a:xfrm>
            <a:off x="374160" y="414337"/>
            <a:ext cx="10550771" cy="657450"/>
          </a:xfrm>
          <a:prstGeom prst="rect">
            <a:avLst/>
          </a:prstGeom>
        </p:spPr>
        <p:txBody>
          <a:bodyPr lIns="45719" tIns="45719" rIns="45719" bIns="45719" anchor="t"/>
          <a:lstStyle/>
          <a:p>
            <a:pPr algn="l">
              <a:defRPr b="1" sz="3000">
                <a:solidFill>
                  <a:srgbClr val="000000"/>
                </a:solidFill>
                <a:latin typeface="Arial"/>
                <a:ea typeface="Arial"/>
                <a:cs typeface="Arial"/>
                <a:sym typeface="Arial"/>
              </a:defRPr>
            </a:pPr>
            <a:r>
              <a:t>Ask ALL questions in </a:t>
            </a:r>
            <a:r>
              <a:rPr strike="sngStrike"/>
              <a:t>Canvas</a:t>
            </a:r>
            <a:r>
              <a:t> -&gt; Piazza</a:t>
            </a:r>
          </a:p>
        </p:txBody>
      </p:sp>
      <p:pic>
        <p:nvPicPr>
          <p:cNvPr id="142" name="Image" descr="Image"/>
          <p:cNvPicPr>
            <a:picLocks noChangeAspect="1"/>
          </p:cNvPicPr>
          <p:nvPr/>
        </p:nvPicPr>
        <p:blipFill>
          <a:blip r:embed="rId3">
            <a:extLst/>
          </a:blip>
          <a:stretch>
            <a:fillRect/>
          </a:stretch>
        </p:blipFill>
        <p:spPr>
          <a:xfrm>
            <a:off x="953210" y="1755635"/>
            <a:ext cx="9707675" cy="381456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Information Retrieval: Real lif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Real life example</a:t>
            </a:r>
          </a:p>
        </p:txBody>
      </p:sp>
      <p:sp>
        <p:nvSpPr>
          <p:cNvPr id="14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48" name="Image" descr="Image"/>
          <p:cNvPicPr>
            <a:picLocks noChangeAspect="1"/>
          </p:cNvPicPr>
          <p:nvPr/>
        </p:nvPicPr>
        <p:blipFill>
          <a:blip r:embed="rId3">
            <a:extLst/>
          </a:blip>
          <a:stretch>
            <a:fillRect/>
          </a:stretch>
        </p:blipFill>
        <p:spPr>
          <a:xfrm>
            <a:off x="3971814" y="1459779"/>
            <a:ext cx="3730154" cy="3054694"/>
          </a:xfrm>
          <a:prstGeom prst="rect">
            <a:avLst/>
          </a:prstGeom>
          <a:ln w="12700">
            <a:miter lim="400000"/>
          </a:ln>
        </p:spPr>
      </p:pic>
      <p:sp>
        <p:nvSpPr>
          <p:cNvPr id="149" name="“I need a book on American history for my thesis research!”"/>
          <p:cNvSpPr txBox="1"/>
          <p:nvPr>
            <p:ph type="body" sz="quarter" idx="4294967295"/>
          </p:nvPr>
        </p:nvSpPr>
        <p:spPr>
          <a:xfrm>
            <a:off x="494193" y="5000963"/>
            <a:ext cx="4407224" cy="1797225"/>
          </a:xfrm>
          <a:prstGeom prst="rect">
            <a:avLst/>
          </a:prstGeom>
        </p:spPr>
        <p:txBody>
          <a:bodyPr lIns="45719" tIns="45719" rIns="45719" bIns="45719"/>
          <a:lstStyle/>
          <a:p>
            <a:pPr lvl="1" marL="0" indent="457200">
              <a:spcBef>
                <a:spcPts val="500"/>
              </a:spcBef>
              <a:buSzTx/>
              <a:buNone/>
              <a:defRPr sz="2400">
                <a:solidFill>
                  <a:srgbClr val="000000"/>
                </a:solidFill>
                <a:latin typeface="Arial"/>
                <a:ea typeface="Arial"/>
                <a:cs typeface="Arial"/>
                <a:sym typeface="Arial"/>
              </a:defRPr>
            </a:pPr>
            <a:r>
              <a:t>“I need a book on American history for my thesis research!”</a:t>
            </a:r>
          </a:p>
        </p:txBody>
      </p:sp>
      <p:sp>
        <p:nvSpPr>
          <p:cNvPr id="150" name="Information need: to study about the history of the civil war"/>
          <p:cNvSpPr txBox="1"/>
          <p:nvPr/>
        </p:nvSpPr>
        <p:spPr>
          <a:xfrm>
            <a:off x="6203977" y="5000963"/>
            <a:ext cx="4407225" cy="17972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buFont typeface="Arial"/>
              <a:defRPr sz="2400">
                <a:solidFill>
                  <a:srgbClr val="000000"/>
                </a:solidFill>
                <a:latin typeface="Arial"/>
                <a:ea typeface="Arial"/>
                <a:cs typeface="Arial"/>
                <a:sym typeface="Arial"/>
              </a:defRPr>
            </a:lvl1pPr>
          </a:lstStyle>
          <a:p>
            <a:pPr/>
            <a:r>
              <a:t>Information need: to study about the history of the civil war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5" name="Information Retrieval: Googl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Google</a:t>
            </a:r>
          </a:p>
        </p:txBody>
      </p:sp>
      <p:pic>
        <p:nvPicPr>
          <p:cNvPr id="156" name="Image" descr="Image"/>
          <p:cNvPicPr>
            <a:picLocks noChangeAspect="1"/>
          </p:cNvPicPr>
          <p:nvPr/>
        </p:nvPicPr>
        <p:blipFill>
          <a:blip r:embed="rId3">
            <a:extLst/>
          </a:blip>
          <a:stretch>
            <a:fillRect/>
          </a:stretch>
        </p:blipFill>
        <p:spPr>
          <a:xfrm>
            <a:off x="596900" y="1748167"/>
            <a:ext cx="10550770" cy="4096096"/>
          </a:xfrm>
          <a:prstGeom prst="rect">
            <a:avLst/>
          </a:prstGeom>
          <a:ln w="12700">
            <a:miter lim="400000"/>
          </a:ln>
        </p:spPr>
      </p:pic>
      <p:sp>
        <p:nvSpPr>
          <p:cNvPr id="157" name="Rectangle"/>
          <p:cNvSpPr/>
          <p:nvPr/>
        </p:nvSpPr>
        <p:spPr>
          <a:xfrm>
            <a:off x="3251200" y="3453314"/>
            <a:ext cx="1681907" cy="467768"/>
          </a:xfrm>
          <a:prstGeom prst="rect">
            <a:avLst/>
          </a:prstGeom>
          <a:ln w="50800">
            <a:solidFill>
              <a:srgbClr val="FF2600"/>
            </a:solidFill>
          </a:ln>
        </p:spPr>
        <p:txBody>
          <a:bodyPr lIns="45718" tIns="45718" rIns="45718" bIns="45718" anchor="ctr"/>
          <a:lstStyle/>
          <a:p>
            <a:pPr/>
          </a:p>
        </p:txBody>
      </p:sp>
      <p:sp>
        <p:nvSpPr>
          <p:cNvPr id="158" name="Line"/>
          <p:cNvSpPr/>
          <p:nvPr/>
        </p:nvSpPr>
        <p:spPr>
          <a:xfrm flipH="1">
            <a:off x="4933255" y="3787754"/>
            <a:ext cx="2541602" cy="1"/>
          </a:xfrm>
          <a:prstGeom prst="line">
            <a:avLst/>
          </a:prstGeom>
          <a:ln w="38100">
            <a:solidFill>
              <a:srgbClr val="FF2600"/>
            </a:solidFill>
            <a:tailEnd type="triangle"/>
          </a:ln>
        </p:spPr>
        <p:txBody>
          <a:bodyPr lIns="45718" tIns="45718" rIns="45718" bIns="45718"/>
          <a:lstStyle/>
          <a:p>
            <a:pPr/>
          </a:p>
        </p:txBody>
      </p:sp>
      <p:sp>
        <p:nvSpPr>
          <p:cNvPr id="159" name="How does Google return results so quickly?"/>
          <p:cNvSpPr txBox="1"/>
          <p:nvPr/>
        </p:nvSpPr>
        <p:spPr>
          <a:xfrm>
            <a:off x="7731883" y="3479074"/>
            <a:ext cx="3339935"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How does Google return results so quickly?</a:t>
            </a:r>
          </a:p>
        </p:txBody>
      </p:sp>
      <p:sp>
        <p:nvSpPr>
          <p:cNvPr id="160" name="Rectangle"/>
          <p:cNvSpPr/>
          <p:nvPr/>
        </p:nvSpPr>
        <p:spPr>
          <a:xfrm>
            <a:off x="1752600" y="2015967"/>
            <a:ext cx="1319461" cy="467768"/>
          </a:xfrm>
          <a:prstGeom prst="rect">
            <a:avLst/>
          </a:prstGeom>
          <a:ln w="50800">
            <a:solidFill>
              <a:srgbClr val="FF2600"/>
            </a:solidFill>
          </a:ln>
        </p:spPr>
        <p:txBody>
          <a:bodyPr lIns="45718" tIns="45718" rIns="45718" bIns="45718" anchor="ctr"/>
          <a:lstStyle/>
          <a:p>
            <a:pPr/>
          </a:p>
        </p:txBody>
      </p:sp>
      <p:sp>
        <p:nvSpPr>
          <p:cNvPr id="161" name="Line"/>
          <p:cNvSpPr/>
          <p:nvPr/>
        </p:nvSpPr>
        <p:spPr>
          <a:xfrm flipH="1" flipV="1">
            <a:off x="3091755" y="2249850"/>
            <a:ext cx="4315648" cy="1"/>
          </a:xfrm>
          <a:prstGeom prst="line">
            <a:avLst/>
          </a:prstGeom>
          <a:ln w="38100">
            <a:solidFill>
              <a:srgbClr val="FF2600"/>
            </a:solidFill>
            <a:tailEnd type="triangle"/>
          </a:ln>
        </p:spPr>
        <p:txBody>
          <a:bodyPr lIns="45718" tIns="45718" rIns="45718" bIns="45718"/>
          <a:lstStyle/>
          <a:p>
            <a:pPr/>
          </a:p>
        </p:txBody>
      </p:sp>
      <p:sp>
        <p:nvSpPr>
          <p:cNvPr id="162" name="How does Google know cs 589 refers to a course?…"/>
          <p:cNvSpPr txBox="1"/>
          <p:nvPr/>
        </p:nvSpPr>
        <p:spPr>
          <a:xfrm>
            <a:off x="7707613" y="1190290"/>
            <a:ext cx="2399490"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How does Google know cs 589 refers to a course? </a:t>
            </a:r>
          </a:p>
          <a:p>
            <a:pPr>
              <a:defRPr b="1">
                <a:solidFill>
                  <a:srgbClr val="FF2600"/>
                </a:solidFill>
                <a:latin typeface="Arial"/>
                <a:ea typeface="Arial"/>
                <a:cs typeface="Arial"/>
                <a:sym typeface="Arial"/>
              </a:defRPr>
            </a:pPr>
            <a:r>
              <a:t>How does Google know stevens = SIT?</a:t>
            </a:r>
          </a:p>
        </p:txBody>
      </p:sp>
      <p:pic>
        <p:nvPicPr>
          <p:cNvPr id="163" name="Image" descr="Image"/>
          <p:cNvPicPr>
            <a:picLocks noChangeAspect="1"/>
          </p:cNvPicPr>
          <p:nvPr/>
        </p:nvPicPr>
        <p:blipFill>
          <a:blip r:embed="rId4">
            <a:extLst/>
          </a:blip>
          <a:stretch>
            <a:fillRect/>
          </a:stretch>
        </p:blipFill>
        <p:spPr>
          <a:xfrm>
            <a:off x="7880383" y="2166030"/>
            <a:ext cx="3677936" cy="36836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63"/>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5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5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3"/>
      <p:bldP build="whole" bldLvl="1" animBg="1" rev="0" advAuto="0" spid="159" grpId="7"/>
      <p:bldP build="whole" bldLvl="1" animBg="1" rev="0" advAuto="0" spid="157" grpId="6"/>
      <p:bldP build="whole" bldLvl="1" animBg="1" rev="0" advAuto="0" spid="162" grpId="1"/>
      <p:bldP build="whole" bldLvl="1" animBg="1" rev="0" advAuto="0" spid="158" grpId="8"/>
      <p:bldP build="whole" bldLvl="1" animBg="1" rev="0" advAuto="0" spid="160" grpId="2"/>
      <p:bldP build="whole" bldLvl="1" animBg="1" rev="0" advAuto="0" spid="163" grpId="4"/>
      <p:bldP build="whole" bldLvl="1" animBg="1" rev="0" advAuto="0" spid="163"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68" name="“Because the systems that are accessible today are so easy to use, it is tempting to think the technology behind them is similarly straightforward to build. This review has shown that the route to creating successful IR systems required much innovation a"/>
          <p:cNvSpPr txBox="1"/>
          <p:nvPr/>
        </p:nvSpPr>
        <p:spPr>
          <a:xfrm>
            <a:off x="1228681" y="1580145"/>
            <a:ext cx="9027835" cy="2521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900"/>
              </a:lnSpc>
              <a:defRPr sz="2100">
                <a:solidFill>
                  <a:srgbClr val="000000"/>
                </a:solidFill>
                <a:latin typeface="Arial"/>
                <a:ea typeface="Arial"/>
                <a:cs typeface="Arial"/>
                <a:sym typeface="Arial"/>
              </a:defRPr>
            </a:pPr>
            <a:r>
              <a:t>“</a:t>
            </a:r>
            <a:r>
              <a:rPr i="1"/>
              <a:t>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a:t>
            </a:r>
            <a:r>
              <a:t> “  </a:t>
            </a:r>
          </a:p>
          <a:p>
            <a:pPr>
              <a:lnSpc>
                <a:spcPts val="3900"/>
              </a:lnSpc>
              <a:defRPr sz="2100">
                <a:solidFill>
                  <a:srgbClr val="000000"/>
                </a:solidFill>
                <a:latin typeface="Arial"/>
                <a:ea typeface="Arial"/>
                <a:cs typeface="Arial"/>
                <a:sym typeface="Arial"/>
              </a:defRPr>
            </a:pPr>
            <a:r>
              <a:t>        </a:t>
            </a:r>
          </a:p>
          <a:p>
            <a:pPr>
              <a:lnSpc>
                <a:spcPts val="3900"/>
              </a:lnSpc>
              <a:defRPr sz="2100">
                <a:solidFill>
                  <a:srgbClr val="000000"/>
                </a:solidFill>
                <a:latin typeface="Arial"/>
                <a:ea typeface="Arial"/>
                <a:cs typeface="Arial"/>
                <a:sym typeface="Arial"/>
              </a:defRPr>
            </a:pPr>
            <a:r>
              <a:t>— </a:t>
            </a:r>
            <a:r>
              <a:rPr i="1"/>
              <a:t>The history of Information Retrieval Research, Mark Sanderson and Bruce Croft</a:t>
            </a:r>
          </a:p>
        </p:txBody>
      </p:sp>
      <p:pic>
        <p:nvPicPr>
          <p:cNvPr id="169" name="Image" descr="Image"/>
          <p:cNvPicPr>
            <a:picLocks noChangeAspect="1"/>
          </p:cNvPicPr>
          <p:nvPr/>
        </p:nvPicPr>
        <p:blipFill>
          <a:blip r:embed="rId2">
            <a:extLst/>
          </a:blip>
          <a:stretch>
            <a:fillRect/>
          </a:stretch>
        </p:blipFill>
        <p:spPr>
          <a:xfrm>
            <a:off x="6617560" y="4048405"/>
            <a:ext cx="3709890" cy="241142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formation Retrieval Techniqu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7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73" name="Image" descr="Image"/>
          <p:cNvPicPr>
            <a:picLocks noChangeAspect="1"/>
          </p:cNvPicPr>
          <p:nvPr/>
        </p:nvPicPr>
        <p:blipFill>
          <a:blip r:embed="rId3">
            <a:extLst/>
          </a:blip>
          <a:stretch>
            <a:fillRect/>
          </a:stretch>
        </p:blipFill>
        <p:spPr>
          <a:xfrm>
            <a:off x="2801540" y="958155"/>
            <a:ext cx="6588920" cy="4941690"/>
          </a:xfrm>
          <a:prstGeom prst="rect">
            <a:avLst/>
          </a:prstGeom>
          <a:ln w="12700">
            <a:miter lim="400000"/>
          </a:ln>
        </p:spPr>
      </p:pic>
      <p:sp>
        <p:nvSpPr>
          <p:cNvPr id="174" name="Making sure the results are returned to users fast"/>
          <p:cNvSpPr txBox="1"/>
          <p:nvPr/>
        </p:nvSpPr>
        <p:spPr>
          <a:xfrm>
            <a:off x="4166035" y="5918918"/>
            <a:ext cx="299242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Making sure the results are returned to users fast</a:t>
            </a:r>
          </a:p>
        </p:txBody>
      </p:sp>
      <p:sp>
        <p:nvSpPr>
          <p:cNvPr id="175" name="Query understanding, personalization, results diversification, result page optimization, etc."/>
          <p:cNvSpPr txBox="1"/>
          <p:nvPr/>
        </p:nvSpPr>
        <p:spPr>
          <a:xfrm>
            <a:off x="9281283" y="2820405"/>
            <a:ext cx="2399491"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Query understanding, personalization, results diversification, result page optimization, etc.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2"/>
      <p:bldP build="whole" bldLvl="1" animBg="1" rev="0" advAuto="0" spid="17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18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81"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82"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183"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185"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186"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187"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188"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189"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0"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191"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Cranfield evaluation methodology; word-based indexing</a:t>
            </a:r>
          </a:p>
        </p:txBody>
      </p:sp>
      <p:sp>
        <p:nvSpPr>
          <p:cNvPr id="192"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building IR systems on computers; relevance feedback</a:t>
            </a:r>
          </a:p>
        </p:txBody>
      </p:sp>
      <p:sp>
        <p:nvSpPr>
          <p:cNvPr id="193"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194"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195"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TREC; learning to rank; latent semantic indexing</a:t>
            </a:r>
          </a:p>
        </p:txBody>
      </p:sp>
      <p:sp>
        <p:nvSpPr>
          <p:cNvPr id="196"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197" name="TF-IDF; probability ranking principle"/>
          <p:cNvSpPr txBox="1"/>
          <p:nvPr/>
        </p:nvSpPr>
        <p:spPr>
          <a:xfrm>
            <a:off x="7638426" y="3658581"/>
            <a:ext cx="3798462" cy="33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TF-IDF; probability ranking principle</a:t>
            </a:r>
          </a:p>
        </p:txBody>
      </p:sp>
      <p:sp>
        <p:nvSpPr>
          <p:cNvPr id="198"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199"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20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05" name="Image" descr="Image"/>
          <p:cNvPicPr>
            <a:picLocks noChangeAspect="1"/>
          </p:cNvPicPr>
          <p:nvPr/>
        </p:nvPicPr>
        <p:blipFill>
          <a:blip r:embed="rId3">
            <a:extLst/>
          </a:blip>
          <a:stretch>
            <a:fillRect/>
          </a:stretch>
        </p:blipFill>
        <p:spPr>
          <a:xfrm>
            <a:off x="539750" y="1917700"/>
            <a:ext cx="11112500" cy="44704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3" name="Image" descr="Image"/>
          <p:cNvPicPr>
            <a:picLocks noChangeAspect="1"/>
          </p:cNvPicPr>
          <p:nvPr/>
        </p:nvPicPr>
        <p:blipFill>
          <a:blip r:embed="rId3">
            <a:extLst/>
          </a:blip>
          <a:stretch>
            <a:fillRect/>
          </a:stretch>
        </p:blipFill>
        <p:spPr>
          <a:xfrm>
            <a:off x="2822943" y="1144724"/>
            <a:ext cx="2418395" cy="2418395"/>
          </a:xfrm>
          <a:prstGeom prst="rect">
            <a:avLst/>
          </a:prstGeom>
          <a:ln w="12700">
            <a:miter lim="400000"/>
          </a:ln>
        </p:spPr>
      </p:pic>
      <p:pic>
        <p:nvPicPr>
          <p:cNvPr id="64" name="Image" descr="Image"/>
          <p:cNvPicPr>
            <a:picLocks noChangeAspect="1"/>
          </p:cNvPicPr>
          <p:nvPr/>
        </p:nvPicPr>
        <p:blipFill>
          <a:blip r:embed="rId4">
            <a:extLst/>
          </a:blip>
          <a:stretch>
            <a:fillRect/>
          </a:stretch>
        </p:blipFill>
        <p:spPr>
          <a:xfrm>
            <a:off x="6850133" y="977174"/>
            <a:ext cx="2066339" cy="2753495"/>
          </a:xfrm>
          <a:prstGeom prst="rect">
            <a:avLst/>
          </a:prstGeom>
          <a:ln w="12700">
            <a:miter lim="400000"/>
          </a:ln>
        </p:spPr>
      </p:pic>
      <p:sp>
        <p:nvSpPr>
          <p:cNvPr id="65" name="Rectangle"/>
          <p:cNvSpPr/>
          <p:nvPr/>
        </p:nvSpPr>
        <p:spPr>
          <a:xfrm>
            <a:off x="5052645" y="1104174"/>
            <a:ext cx="1270001" cy="2846339"/>
          </a:xfrm>
          <a:prstGeom prst="rect">
            <a:avLst/>
          </a:prstGeom>
          <a:solidFill>
            <a:srgbClr val="FFFFFF"/>
          </a:solidFill>
          <a:ln w="12700">
            <a:miter lim="400000"/>
          </a:ln>
        </p:spPr>
        <p:txBody>
          <a:bodyPr lIns="45718" tIns="45718" rIns="45718" bIns="45718" anchor="ctr"/>
          <a:lstStyle/>
          <a:p>
            <a:pPr/>
          </a:p>
        </p:txBody>
      </p:sp>
      <p:sp>
        <p:nvSpPr>
          <p:cNvPr id="66" name="Rectangle"/>
          <p:cNvSpPr/>
          <p:nvPr/>
        </p:nvSpPr>
        <p:spPr>
          <a:xfrm>
            <a:off x="1699845" y="930752"/>
            <a:ext cx="1270001" cy="2846339"/>
          </a:xfrm>
          <a:prstGeom prst="rect">
            <a:avLst/>
          </a:prstGeom>
          <a:solidFill>
            <a:srgbClr val="FFFFFF"/>
          </a:solidFill>
          <a:ln w="12700">
            <a:miter lim="400000"/>
          </a:ln>
        </p:spPr>
        <p:txBody>
          <a:bodyPr lIns="45718" tIns="45718" rIns="45718" bIns="45718" anchor="ctr"/>
          <a:lstStyle/>
          <a:p>
            <a:pPr/>
          </a:p>
        </p:txBody>
      </p:sp>
      <p:sp>
        <p:nvSpPr>
          <p:cNvPr id="67" name="Rectangle"/>
          <p:cNvSpPr/>
          <p:nvPr/>
        </p:nvSpPr>
        <p:spPr>
          <a:xfrm>
            <a:off x="6113562" y="3508852"/>
            <a:ext cx="3539481" cy="2418396"/>
          </a:xfrm>
          <a:prstGeom prst="rect">
            <a:avLst/>
          </a:prstGeom>
          <a:solidFill>
            <a:srgbClr val="FFFFFF"/>
          </a:solidFill>
          <a:ln w="12700">
            <a:miter lim="400000"/>
          </a:ln>
        </p:spPr>
        <p:txBody>
          <a:bodyPr lIns="45718" tIns="45718" rIns="45718" bIns="45718" anchor="ctr"/>
          <a:lstStyle/>
          <a:p>
            <a:pPr/>
          </a:p>
        </p:txBody>
      </p:sp>
      <p:sp>
        <p:nvSpPr>
          <p:cNvPr id="68" name="TextBox 6"/>
          <p:cNvSpPr txBox="1"/>
          <p:nvPr/>
        </p:nvSpPr>
        <p:spPr>
          <a:xfrm>
            <a:off x="2499348" y="3899723"/>
            <a:ext cx="409588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Instructor: Susan Liu</a:t>
            </a:r>
          </a:p>
        </p:txBody>
      </p:sp>
      <p:sp>
        <p:nvSpPr>
          <p:cNvPr id="69" name="TextBox 6"/>
          <p:cNvSpPr txBox="1"/>
          <p:nvPr/>
        </p:nvSpPr>
        <p:spPr>
          <a:xfrm>
            <a:off x="6501058" y="3899723"/>
            <a:ext cx="426216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TA: Guanqun Yang</a:t>
            </a:r>
          </a:p>
        </p:txBody>
      </p:sp>
      <p:sp>
        <p:nvSpPr>
          <p:cNvPr id="70" name="TextBox 6"/>
          <p:cNvSpPr txBox="1"/>
          <p:nvPr/>
        </p:nvSpPr>
        <p:spPr>
          <a:xfrm>
            <a:off x="2525958" y="4648825"/>
            <a:ext cx="7648084"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xliu127@stevens.edu</a:t>
            </a:r>
            <a:r>
              <a:t>               </a:t>
            </a:r>
            <a:r>
              <a:rPr u="sng">
                <a:solidFill>
                  <a:srgbClr val="0000FF"/>
                </a:solidFill>
                <a:uFill>
                  <a:solidFill>
                    <a:srgbClr val="0000FF"/>
                  </a:solidFill>
                </a:uFill>
                <a:hlinkClick r:id="rId6" invalidUrl="" action="" tgtFrame="" tooltip="" history="1" highlightClick="0" endSnd="0"/>
              </a:rPr>
              <a:t>gyang16@stevens.edu</a:t>
            </a:r>
            <a:r>
              <a:t> </a:t>
            </a:r>
          </a:p>
        </p:txBody>
      </p:sp>
      <p:sp>
        <p:nvSpPr>
          <p:cNvPr id="71" name="TextBox 6"/>
          <p:cNvSpPr txBox="1"/>
          <p:nvPr/>
        </p:nvSpPr>
        <p:spPr>
          <a:xfrm>
            <a:off x="1738558" y="5512425"/>
            <a:ext cx="764808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OH:    Tuesday 3-5                               Friday 3-5</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2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11" name="e.g., SELECT * FROM table_computer WHERE price &lt; $500 AND brand = “Dell”…"/>
          <p:cNvSpPr txBox="1"/>
          <p:nvPr>
            <p:ph type="body" idx="4294967295"/>
          </p:nvPr>
        </p:nvSpPr>
        <p:spPr>
          <a:xfrm>
            <a:off x="681954" y="1742860"/>
            <a:ext cx="11184039" cy="4861101"/>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i="1"/>
              <a:t>e.g., </a:t>
            </a:r>
            <a:r>
              <a:rPr i="1">
                <a:solidFill>
                  <a:srgbClr val="0433FF"/>
                </a:solidFill>
              </a:rPr>
              <a:t>SELECT</a:t>
            </a:r>
            <a:r>
              <a:rPr i="1"/>
              <a:t> * </a:t>
            </a:r>
            <a:r>
              <a:rPr i="1">
                <a:solidFill>
                  <a:srgbClr val="0433FF"/>
                </a:solidFill>
              </a:rPr>
              <a:t>FROM</a:t>
            </a:r>
            <a:r>
              <a:rPr i="1"/>
              <a:t> table_computer </a:t>
            </a:r>
            <a:r>
              <a:rPr i="1">
                <a:solidFill>
                  <a:srgbClr val="0433FF"/>
                </a:solidFill>
              </a:rPr>
              <a:t>WHERE</a:t>
            </a:r>
            <a:r>
              <a:rPr i="1"/>
              <a:t> price &lt; $500 </a:t>
            </a:r>
            <a:r>
              <a:rPr i="1">
                <a:solidFill>
                  <a:srgbClr val="0433FF"/>
                </a:solidFill>
              </a:rPr>
              <a:t>AND</a:t>
            </a:r>
            <a:r>
              <a:rPr i="1"/>
              <a:t> brand = “Dell”</a:t>
            </a:r>
            <a:endParaRPr i="1"/>
          </a:p>
          <a:p>
            <a:pPr>
              <a:spcBef>
                <a:spcPts val="500"/>
              </a:spcBef>
              <a:defRPr sz="2400">
                <a:solidFill>
                  <a:srgbClr val="000000"/>
                </a:solidFill>
                <a:latin typeface="Arial"/>
                <a:ea typeface="Arial"/>
                <a:cs typeface="Arial"/>
                <a:sym typeface="Arial"/>
              </a:defRPr>
            </a:pPr>
            <a:r>
              <a:t>Primary commercial retrieval system for 3 decades</a:t>
            </a:r>
          </a:p>
          <a:p>
            <a:pPr>
              <a:spcBef>
                <a:spcPts val="500"/>
              </a:spcBef>
              <a:defRPr sz="2400">
                <a:solidFill>
                  <a:srgbClr val="000000"/>
                </a:solidFill>
                <a:latin typeface="Arial"/>
                <a:ea typeface="Arial"/>
                <a:cs typeface="Arial"/>
                <a:sym typeface="Arial"/>
              </a:defRPr>
            </a:pPr>
            <a:r>
              <a:t>Many systems today still use the boolean retrieval system, i.e., eCommerce search, etc.</a:t>
            </a:r>
          </a:p>
          <a:p>
            <a:pPr lvl="2" marL="1257300" indent="-342900">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009051"/>
                </a:solidFill>
              </a:rPr>
              <a:t>Advantage</a:t>
            </a:r>
            <a:r>
              <a:t>: Returns exactly what you want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Disadvantage</a:t>
            </a:r>
            <a:r>
              <a:t>: </a:t>
            </a:r>
          </a:p>
          <a:p>
            <a:pPr lvl="1" marL="800100" indent="-342900">
              <a:spcBef>
                <a:spcPts val="500"/>
              </a:spcBef>
              <a:buChar char="•"/>
              <a:defRPr sz="2400">
                <a:solidFill>
                  <a:srgbClr val="000000"/>
                </a:solidFill>
                <a:latin typeface="Arial"/>
                <a:ea typeface="Arial"/>
                <a:cs typeface="Arial"/>
                <a:sym typeface="Arial"/>
              </a:defRPr>
            </a:pPr>
            <a:r>
              <a:t>can only specify queries based on the pre-defined categories</a:t>
            </a:r>
          </a:p>
          <a:p>
            <a:pPr lvl="1" marL="800100" indent="-342900">
              <a:spcBef>
                <a:spcPts val="500"/>
              </a:spcBef>
              <a:buChar char="•"/>
              <a:defRPr sz="2400">
                <a:solidFill>
                  <a:srgbClr val="000000"/>
                </a:solidFill>
                <a:latin typeface="Arial"/>
                <a:ea typeface="Arial"/>
                <a:cs typeface="Arial"/>
                <a:sym typeface="Arial"/>
              </a:defRPr>
            </a:pPr>
            <a:r>
              <a:t>two few / two many queries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1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17"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218" name="Line"/>
          <p:cNvSpPr/>
          <p:nvPr/>
        </p:nvSpPr>
        <p:spPr>
          <a:xfrm flipH="1">
            <a:off x="1739711" y="3851311"/>
            <a:ext cx="1459446" cy="953812"/>
          </a:xfrm>
          <a:prstGeom prst="line">
            <a:avLst/>
          </a:prstGeom>
          <a:ln w="25400">
            <a:solidFill>
              <a:srgbClr val="000000"/>
            </a:solidFill>
            <a:tailEnd type="triangle"/>
          </a:ln>
        </p:spPr>
        <p:txBody>
          <a:bodyPr lIns="45718" tIns="45718" rIns="45718" bIns="45718"/>
          <a:lstStyle/>
          <a:p>
            <a:pPr/>
          </a:p>
        </p:txBody>
      </p:sp>
      <p:sp>
        <p:nvSpPr>
          <p:cNvPr id="219" name="computer science"/>
          <p:cNvSpPr txBox="1"/>
          <p:nvPr/>
        </p:nvSpPr>
        <p:spPr>
          <a:xfrm>
            <a:off x="2417964" y="3256298"/>
            <a:ext cx="229377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computer science</a:t>
            </a:r>
          </a:p>
        </p:txBody>
      </p:sp>
      <p:sp>
        <p:nvSpPr>
          <p:cNvPr id="220" name="artificial intelligence"/>
          <p:cNvSpPr txBox="1"/>
          <p:nvPr/>
        </p:nvSpPr>
        <p:spPr>
          <a:xfrm>
            <a:off x="424064" y="5110498"/>
            <a:ext cx="252678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artificial intelligence</a:t>
            </a:r>
          </a:p>
        </p:txBody>
      </p:sp>
      <p:sp>
        <p:nvSpPr>
          <p:cNvPr id="221" name="Line"/>
          <p:cNvSpPr/>
          <p:nvPr/>
        </p:nvSpPr>
        <p:spPr>
          <a:xfrm>
            <a:off x="3935757" y="3854168"/>
            <a:ext cx="1359458" cy="947597"/>
          </a:xfrm>
          <a:prstGeom prst="line">
            <a:avLst/>
          </a:prstGeom>
          <a:ln w="25400">
            <a:solidFill>
              <a:srgbClr val="000000"/>
            </a:solidFill>
            <a:tailEnd type="triangle"/>
          </a:ln>
        </p:spPr>
        <p:txBody>
          <a:bodyPr lIns="45718" tIns="45718" rIns="45718" bIns="45718"/>
          <a:lstStyle/>
          <a:p>
            <a:pPr/>
          </a:p>
        </p:txBody>
      </p:sp>
      <p:sp>
        <p:nvSpPr>
          <p:cNvPr id="222" name="bioinformatics"/>
          <p:cNvSpPr txBox="1"/>
          <p:nvPr/>
        </p:nvSpPr>
        <p:spPr>
          <a:xfrm>
            <a:off x="4500764" y="5110498"/>
            <a:ext cx="182774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bioinformatics</a:t>
            </a:r>
          </a:p>
        </p:txBody>
      </p:sp>
      <p:sp>
        <p:nvSpPr>
          <p:cNvPr id="223" name="query = “subject = AI &amp; subject = bioinformatics”"/>
          <p:cNvSpPr txBox="1"/>
          <p:nvPr/>
        </p:nvSpPr>
        <p:spPr>
          <a:xfrm>
            <a:off x="7476476" y="3221701"/>
            <a:ext cx="4279015" cy="667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“subject = AI &amp; subject = bioinformatics”</a:t>
            </a:r>
          </a:p>
        </p:txBody>
      </p:sp>
      <p:sp>
        <p:nvSpPr>
          <p:cNvPr id="224" name="system 1: the Boolean retrieval system"/>
          <p:cNvSpPr txBox="1"/>
          <p:nvPr/>
        </p:nvSpPr>
        <p:spPr>
          <a:xfrm>
            <a:off x="2100464" y="5828370"/>
            <a:ext cx="527535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1: the Boolean retrieval system</a:t>
            </a:r>
          </a:p>
        </p:txBody>
      </p:sp>
      <p:pic>
        <p:nvPicPr>
          <p:cNvPr id="225" name="Image" descr="Image"/>
          <p:cNvPicPr>
            <a:picLocks noChangeAspect="1"/>
          </p:cNvPicPr>
          <p:nvPr/>
        </p:nvPicPr>
        <p:blipFill>
          <a:blip r:embed="rId3">
            <a:extLst/>
          </a:blip>
          <a:stretch>
            <a:fillRect/>
          </a:stretch>
        </p:blipFill>
        <p:spPr>
          <a:xfrm>
            <a:off x="7878418" y="4184650"/>
            <a:ext cx="555904" cy="555904"/>
          </a:xfrm>
          <a:prstGeom prst="rect">
            <a:avLst/>
          </a:prstGeom>
          <a:ln w="12700">
            <a:miter lim="400000"/>
          </a:ln>
        </p:spPr>
      </p:pic>
      <p:pic>
        <p:nvPicPr>
          <p:cNvPr id="226" name="Image" descr="Image"/>
          <p:cNvPicPr>
            <a:picLocks noChangeAspect="1"/>
          </p:cNvPicPr>
          <p:nvPr/>
        </p:nvPicPr>
        <p:blipFill>
          <a:blip r:embed="rId3">
            <a:extLst/>
          </a:blip>
          <a:stretch>
            <a:fillRect/>
          </a:stretch>
        </p:blipFill>
        <p:spPr>
          <a:xfrm>
            <a:off x="8665818" y="4184650"/>
            <a:ext cx="555904" cy="555904"/>
          </a:xfrm>
          <a:prstGeom prst="rect">
            <a:avLst/>
          </a:prstGeom>
          <a:ln w="12700">
            <a:miter lim="400000"/>
          </a:ln>
        </p:spPr>
      </p:pic>
      <p:pic>
        <p:nvPicPr>
          <p:cNvPr id="227" name="Image" descr="Image"/>
          <p:cNvPicPr>
            <a:picLocks noChangeAspect="1"/>
          </p:cNvPicPr>
          <p:nvPr/>
        </p:nvPicPr>
        <p:blipFill>
          <a:blip r:embed="rId3">
            <a:extLst/>
          </a:blip>
          <a:stretch>
            <a:fillRect/>
          </a:stretch>
        </p:blipFill>
        <p:spPr>
          <a:xfrm>
            <a:off x="9580218" y="4184650"/>
            <a:ext cx="555904" cy="555904"/>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0494618" y="4184650"/>
            <a:ext cx="555904" cy="555904"/>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7878418" y="5178495"/>
            <a:ext cx="555904" cy="555904"/>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8665818" y="5178495"/>
            <a:ext cx="555904" cy="555904"/>
          </a:xfrm>
          <a:prstGeom prst="rect">
            <a:avLst/>
          </a:prstGeom>
          <a:ln w="12700">
            <a:miter lim="400000"/>
          </a:ln>
        </p:spPr>
      </p:pic>
      <p:pic>
        <p:nvPicPr>
          <p:cNvPr id="231" name="Image" descr="Image"/>
          <p:cNvPicPr>
            <a:picLocks noChangeAspect="1"/>
          </p:cNvPicPr>
          <p:nvPr/>
        </p:nvPicPr>
        <p:blipFill>
          <a:blip r:embed="rId3">
            <a:extLst/>
          </a:blip>
          <a:stretch>
            <a:fillRect/>
          </a:stretch>
        </p:blipFill>
        <p:spPr>
          <a:xfrm>
            <a:off x="9580218" y="5178495"/>
            <a:ext cx="555904" cy="555904"/>
          </a:xfrm>
          <a:prstGeom prst="rect">
            <a:avLst/>
          </a:prstGeom>
          <a:ln w="12700">
            <a:miter lim="400000"/>
          </a:ln>
        </p:spPr>
      </p:pic>
      <p:pic>
        <p:nvPicPr>
          <p:cNvPr id="232" name="Image" descr="Image"/>
          <p:cNvPicPr>
            <a:picLocks noChangeAspect="1"/>
          </p:cNvPicPr>
          <p:nvPr/>
        </p:nvPicPr>
        <p:blipFill>
          <a:blip r:embed="rId3">
            <a:extLst/>
          </a:blip>
          <a:stretch>
            <a:fillRect/>
          </a:stretch>
        </p:blipFill>
        <p:spPr>
          <a:xfrm>
            <a:off x="10494618" y="5178495"/>
            <a:ext cx="555904" cy="555904"/>
          </a:xfrm>
          <a:prstGeom prst="rect">
            <a:avLst/>
          </a:prstGeom>
          <a:ln w="12700">
            <a:miter lim="400000"/>
          </a:ln>
        </p:spPr>
      </p:pic>
      <p:sp>
        <p:nvSpPr>
          <p:cNvPr id="233" name="On the history of IR: https://journals.sagepub.com/doi/abs/10.1177/0165551507086989?journalCode=jisb"/>
          <p:cNvSpPr txBox="1"/>
          <p:nvPr/>
        </p:nvSpPr>
        <p:spPr>
          <a:xfrm>
            <a:off x="493266" y="6404329"/>
            <a:ext cx="6171861"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On the history of IR: https://journals.sagepub.com/doi/abs/10.1177/0165551507086989?journalCode=jisb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1" grpId="2"/>
      <p:bldP build="whole" bldLvl="1" animBg="1" rev="0" advAuto="0" spid="218"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39"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240" name="system 2: indexing documents by lists of words"/>
          <p:cNvSpPr txBox="1"/>
          <p:nvPr/>
        </p:nvSpPr>
        <p:spPr>
          <a:xfrm>
            <a:off x="2900564" y="5828370"/>
            <a:ext cx="646962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2: indexing documents by lists of words</a:t>
            </a:r>
          </a:p>
        </p:txBody>
      </p:sp>
      <p:sp>
        <p:nvSpPr>
          <p:cNvPr id="241" name="query = “ the artificial intelligence”"/>
          <p:cNvSpPr txBox="1"/>
          <p:nvPr/>
        </p:nvSpPr>
        <p:spPr>
          <a:xfrm>
            <a:off x="3522738" y="5107208"/>
            <a:ext cx="4279015"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 the artificial intelligence”</a:t>
            </a:r>
          </a:p>
        </p:txBody>
      </p:sp>
      <p:sp>
        <p:nvSpPr>
          <p:cNvPr id="242" name="artificial"/>
          <p:cNvSpPr txBox="1"/>
          <p:nvPr/>
        </p:nvSpPr>
        <p:spPr>
          <a:xfrm>
            <a:off x="8757092" y="34757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sp>
        <p:nvSpPr>
          <p:cNvPr id="243" name="bags of words representation"/>
          <p:cNvSpPr txBox="1"/>
          <p:nvPr/>
        </p:nvSpPr>
        <p:spPr>
          <a:xfrm>
            <a:off x="7837303" y="4980859"/>
            <a:ext cx="3838590"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bags of words representation</a:t>
            </a:r>
          </a:p>
        </p:txBody>
      </p:sp>
      <p:sp>
        <p:nvSpPr>
          <p:cNvPr id="244" name="Document-term matrix"/>
          <p:cNvSpPr txBox="1"/>
          <p:nvPr/>
        </p:nvSpPr>
        <p:spPr>
          <a:xfrm>
            <a:off x="4364020" y="26589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graphicFrame>
        <p:nvGraphicFramePr>
          <p:cNvPr id="245" name="Table"/>
          <p:cNvGraphicFramePr/>
          <p:nvPr/>
        </p:nvGraphicFramePr>
        <p:xfrm>
          <a:off x="922856" y="3303563"/>
          <a:ext cx="10710421" cy="146406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246" name="Line"/>
          <p:cNvSpPr/>
          <p:nvPr/>
        </p:nvSpPr>
        <p:spPr>
          <a:xfrm flipH="1" flipV="1">
            <a:off x="2917635" y="3850652"/>
            <a:ext cx="3715136" cy="1206834"/>
          </a:xfrm>
          <a:prstGeom prst="line">
            <a:avLst/>
          </a:prstGeom>
          <a:ln w="25400">
            <a:solidFill>
              <a:srgbClr val="000000"/>
            </a:solidFill>
            <a:tailEnd type="triangle"/>
          </a:ln>
        </p:spPr>
        <p:txBody>
          <a:bodyPr lIns="45718" tIns="45718" rIns="45718" bIns="45718"/>
          <a:lstStyle/>
          <a:p>
            <a:pPr/>
          </a:p>
        </p:txBody>
      </p:sp>
      <p:sp>
        <p:nvSpPr>
          <p:cNvPr id="247" name="Line"/>
          <p:cNvSpPr/>
          <p:nvPr/>
        </p:nvSpPr>
        <p:spPr>
          <a:xfrm flipV="1">
            <a:off x="5308795" y="3843730"/>
            <a:ext cx="3083434" cy="1157636"/>
          </a:xfrm>
          <a:prstGeom prst="line">
            <a:avLst/>
          </a:prstGeom>
          <a:ln w="254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7" grpId="2"/>
      <p:bldP build="whole" bldLvl="1" animBg="1" rev="0" advAuto="0" spid="246"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5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53" name="Image" descr="Image"/>
          <p:cNvPicPr>
            <a:picLocks noChangeAspect="1"/>
          </p:cNvPicPr>
          <p:nvPr/>
        </p:nvPicPr>
        <p:blipFill>
          <a:blip r:embed="rId3">
            <a:extLst/>
          </a:blip>
          <a:stretch>
            <a:fillRect/>
          </a:stretch>
        </p:blipFill>
        <p:spPr>
          <a:xfrm>
            <a:off x="2353918" y="2444750"/>
            <a:ext cx="555904" cy="555904"/>
          </a:xfrm>
          <a:prstGeom prst="rect">
            <a:avLst/>
          </a:prstGeom>
          <a:ln w="12700">
            <a:miter lim="400000"/>
          </a:ln>
        </p:spPr>
      </p:pic>
      <p:pic>
        <p:nvPicPr>
          <p:cNvPr id="254" name="Image" descr="Image"/>
          <p:cNvPicPr>
            <a:picLocks noChangeAspect="1"/>
          </p:cNvPicPr>
          <p:nvPr/>
        </p:nvPicPr>
        <p:blipFill>
          <a:blip r:embed="rId3">
            <a:extLst/>
          </a:blip>
          <a:stretch>
            <a:fillRect/>
          </a:stretch>
        </p:blipFill>
        <p:spPr>
          <a:xfrm>
            <a:off x="3141318" y="2444750"/>
            <a:ext cx="555904" cy="555904"/>
          </a:xfrm>
          <a:prstGeom prst="rect">
            <a:avLst/>
          </a:prstGeom>
          <a:ln w="12700">
            <a:miter lim="400000"/>
          </a:ln>
        </p:spPr>
      </p:pic>
      <p:pic>
        <p:nvPicPr>
          <p:cNvPr id="255" name="Image" descr="Image"/>
          <p:cNvPicPr>
            <a:picLocks noChangeAspect="1"/>
          </p:cNvPicPr>
          <p:nvPr/>
        </p:nvPicPr>
        <p:blipFill>
          <a:blip r:embed="rId3">
            <a:extLst/>
          </a:blip>
          <a:stretch>
            <a:fillRect/>
          </a:stretch>
        </p:blipFill>
        <p:spPr>
          <a:xfrm>
            <a:off x="4055718" y="2444750"/>
            <a:ext cx="555904" cy="555904"/>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4970118" y="2444750"/>
            <a:ext cx="555904" cy="555904"/>
          </a:xfrm>
          <a:prstGeom prst="rect">
            <a:avLst/>
          </a:prstGeom>
          <a:ln w="12700">
            <a:miter lim="400000"/>
          </a:ln>
        </p:spPr>
      </p:pic>
      <p:pic>
        <p:nvPicPr>
          <p:cNvPr id="257" name="Image" descr="Image"/>
          <p:cNvPicPr>
            <a:picLocks noChangeAspect="1"/>
          </p:cNvPicPr>
          <p:nvPr/>
        </p:nvPicPr>
        <p:blipFill>
          <a:blip r:embed="rId3">
            <a:extLst/>
          </a:blip>
          <a:stretch>
            <a:fillRect/>
          </a:stretch>
        </p:blipFill>
        <p:spPr>
          <a:xfrm>
            <a:off x="5884518" y="2444750"/>
            <a:ext cx="555904" cy="555904"/>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6671918" y="2444750"/>
            <a:ext cx="555904" cy="555904"/>
          </a:xfrm>
          <a:prstGeom prst="rect">
            <a:avLst/>
          </a:prstGeom>
          <a:ln w="12700">
            <a:miter lim="400000"/>
          </a:ln>
        </p:spPr>
      </p:pic>
      <p:pic>
        <p:nvPicPr>
          <p:cNvPr id="259" name="Image" descr="Image"/>
          <p:cNvPicPr>
            <a:picLocks noChangeAspect="1"/>
          </p:cNvPicPr>
          <p:nvPr/>
        </p:nvPicPr>
        <p:blipFill>
          <a:blip r:embed="rId3">
            <a:extLst/>
          </a:blip>
          <a:stretch>
            <a:fillRect/>
          </a:stretch>
        </p:blipFill>
        <p:spPr>
          <a:xfrm>
            <a:off x="7586318" y="2444750"/>
            <a:ext cx="555904" cy="555904"/>
          </a:xfrm>
          <a:prstGeom prst="rect">
            <a:avLst/>
          </a:prstGeom>
          <a:ln w="12700">
            <a:miter lim="400000"/>
          </a:ln>
        </p:spPr>
      </p:pic>
      <p:pic>
        <p:nvPicPr>
          <p:cNvPr id="260" name="Image" descr="Image"/>
          <p:cNvPicPr>
            <a:picLocks noChangeAspect="1"/>
          </p:cNvPicPr>
          <p:nvPr/>
        </p:nvPicPr>
        <p:blipFill>
          <a:blip r:embed="rId3">
            <a:extLst/>
          </a:blip>
          <a:stretch>
            <a:fillRect/>
          </a:stretch>
        </p:blipFill>
        <p:spPr>
          <a:xfrm>
            <a:off x="8500718" y="2444750"/>
            <a:ext cx="555904" cy="555904"/>
          </a:xfrm>
          <a:prstGeom prst="rect">
            <a:avLst/>
          </a:prstGeom>
          <a:ln w="12700">
            <a:miter lim="400000"/>
          </a:ln>
        </p:spPr>
      </p:pic>
      <p:pic>
        <p:nvPicPr>
          <p:cNvPr id="261" name="Image" descr="Image"/>
          <p:cNvPicPr>
            <a:picLocks noChangeAspect="1"/>
          </p:cNvPicPr>
          <p:nvPr/>
        </p:nvPicPr>
        <p:blipFill>
          <a:blip r:embed="rId4">
            <a:extLst/>
          </a:blip>
          <a:stretch>
            <a:fillRect/>
          </a:stretch>
        </p:blipFill>
        <p:spPr>
          <a:xfrm>
            <a:off x="719481" y="2021231"/>
            <a:ext cx="1402941" cy="1402941"/>
          </a:xfrm>
          <a:prstGeom prst="rect">
            <a:avLst/>
          </a:prstGeom>
          <a:ln w="12700">
            <a:miter lim="400000"/>
          </a:ln>
        </p:spPr>
      </p:pic>
      <p:pic>
        <p:nvPicPr>
          <p:cNvPr id="262" name="Image" descr="Image"/>
          <p:cNvPicPr>
            <a:picLocks noChangeAspect="1"/>
          </p:cNvPicPr>
          <p:nvPr/>
        </p:nvPicPr>
        <p:blipFill>
          <a:blip r:embed="rId4">
            <a:extLst/>
          </a:blip>
          <a:stretch>
            <a:fillRect/>
          </a:stretch>
        </p:blipFill>
        <p:spPr>
          <a:xfrm>
            <a:off x="719481" y="3771900"/>
            <a:ext cx="1402941" cy="1402941"/>
          </a:xfrm>
          <a:prstGeom prst="rect">
            <a:avLst/>
          </a:prstGeom>
          <a:ln w="12700">
            <a:miter lim="400000"/>
          </a:ln>
        </p:spPr>
      </p:pic>
      <p:sp>
        <p:nvSpPr>
          <p:cNvPr id="263" name="system 1"/>
          <p:cNvSpPr txBox="1"/>
          <p:nvPr/>
        </p:nvSpPr>
        <p:spPr>
          <a:xfrm>
            <a:off x="809946" y="3222751"/>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1</a:t>
            </a:r>
          </a:p>
        </p:txBody>
      </p:sp>
      <p:sp>
        <p:nvSpPr>
          <p:cNvPr id="264" name="system 2"/>
          <p:cNvSpPr txBox="1"/>
          <p:nvPr/>
        </p:nvSpPr>
        <p:spPr>
          <a:xfrm>
            <a:off x="809946" y="5059698"/>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2</a:t>
            </a:r>
          </a:p>
        </p:txBody>
      </p:sp>
      <p:pic>
        <p:nvPicPr>
          <p:cNvPr id="265" name="Image" descr="Image"/>
          <p:cNvPicPr>
            <a:picLocks noChangeAspect="1"/>
          </p:cNvPicPr>
          <p:nvPr/>
        </p:nvPicPr>
        <p:blipFill>
          <a:blip r:embed="rId3">
            <a:extLst/>
          </a:blip>
          <a:stretch>
            <a:fillRect/>
          </a:stretch>
        </p:blipFill>
        <p:spPr>
          <a:xfrm>
            <a:off x="2425193" y="4195418"/>
            <a:ext cx="555905" cy="555904"/>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3212593" y="4195418"/>
            <a:ext cx="555905" cy="555904"/>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4126993" y="4195418"/>
            <a:ext cx="555905" cy="555904"/>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5041393" y="4195418"/>
            <a:ext cx="555905" cy="555904"/>
          </a:xfrm>
          <a:prstGeom prst="rect">
            <a:avLst/>
          </a:prstGeom>
          <a:ln w="12700">
            <a:miter lim="400000"/>
          </a:ln>
        </p:spPr>
      </p:pic>
      <p:pic>
        <p:nvPicPr>
          <p:cNvPr id="269" name="Image" descr="Image"/>
          <p:cNvPicPr>
            <a:picLocks noChangeAspect="1"/>
          </p:cNvPicPr>
          <p:nvPr/>
        </p:nvPicPr>
        <p:blipFill>
          <a:blip r:embed="rId3">
            <a:extLst/>
          </a:blip>
          <a:stretch>
            <a:fillRect/>
          </a:stretch>
        </p:blipFill>
        <p:spPr>
          <a:xfrm>
            <a:off x="5955793" y="4195418"/>
            <a:ext cx="555905" cy="555904"/>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6743193" y="4195418"/>
            <a:ext cx="555905" cy="555904"/>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7657593" y="4195418"/>
            <a:ext cx="555905" cy="555904"/>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8571993" y="4195418"/>
            <a:ext cx="555905" cy="555904"/>
          </a:xfrm>
          <a:prstGeom prst="rect">
            <a:avLst/>
          </a:prstGeom>
          <a:ln w="12700">
            <a:miter lim="400000"/>
          </a:ln>
        </p:spPr>
      </p:pic>
      <p:sp>
        <p:nvSpPr>
          <p:cNvPr id="273" name="Line"/>
          <p:cNvSpPr/>
          <p:nvPr/>
        </p:nvSpPr>
        <p:spPr>
          <a:xfrm>
            <a:off x="9422380" y="2850868"/>
            <a:ext cx="1359459" cy="947597"/>
          </a:xfrm>
          <a:prstGeom prst="line">
            <a:avLst/>
          </a:prstGeom>
          <a:ln w="25400">
            <a:solidFill>
              <a:srgbClr val="000000"/>
            </a:solidFill>
            <a:tailEnd type="triangle"/>
          </a:ln>
        </p:spPr>
        <p:txBody>
          <a:bodyPr lIns="45718" tIns="45718" rIns="45718" bIns="45718"/>
          <a:lstStyle/>
          <a:p>
            <a:pPr/>
          </a:p>
        </p:txBody>
      </p:sp>
      <p:sp>
        <p:nvSpPr>
          <p:cNvPr id="274" name="Line"/>
          <p:cNvSpPr/>
          <p:nvPr/>
        </p:nvSpPr>
        <p:spPr>
          <a:xfrm flipV="1">
            <a:off x="9364627" y="3874664"/>
            <a:ext cx="1417174" cy="641044"/>
          </a:xfrm>
          <a:prstGeom prst="line">
            <a:avLst/>
          </a:prstGeom>
          <a:ln w="25400">
            <a:solidFill>
              <a:srgbClr val="000000"/>
            </a:solidFill>
            <a:tailEnd type="triangle"/>
          </a:ln>
        </p:spPr>
        <p:txBody>
          <a:bodyPr lIns="45718" tIns="45718" rIns="45718" bIns="45718"/>
          <a:lstStyle/>
          <a:p>
            <a:pPr/>
          </a:p>
        </p:txBody>
      </p:sp>
      <p:sp>
        <p:nvSpPr>
          <p:cNvPr id="275" name="compare"/>
          <p:cNvSpPr txBox="1"/>
          <p:nvPr/>
        </p:nvSpPr>
        <p:spPr>
          <a:xfrm>
            <a:off x="10563545" y="4165521"/>
            <a:ext cx="126880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compare</a:t>
            </a:r>
          </a:p>
        </p:txBody>
      </p:sp>
      <p:sp>
        <p:nvSpPr>
          <p:cNvPr id="276" name="Boolean retrieval system &lt; word indexing system"/>
          <p:cNvSpPr txBox="1"/>
          <p:nvPr/>
        </p:nvSpPr>
        <p:spPr>
          <a:xfrm>
            <a:off x="2100464" y="5828370"/>
            <a:ext cx="666471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Boolean retrieval system &lt; word indexing system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1"/>
      <p:bldP build="whole" bldLvl="1" animBg="1" rev="0" advAuto="0" spid="274"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Word indexing: vector-space model"/>
          <p:cNvSpPr txBox="1"/>
          <p:nvPr>
            <p:ph type="title" idx="4294967295"/>
          </p:nvPr>
        </p:nvSpPr>
        <p:spPr>
          <a:xfrm>
            <a:off x="666260" y="503237"/>
            <a:ext cx="10550771" cy="657450"/>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Word indexing: vector-space model</a:t>
            </a:r>
          </a:p>
        </p:txBody>
      </p:sp>
      <p:sp>
        <p:nvSpPr>
          <p:cNvPr id="2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82" name="Image" descr="Image"/>
          <p:cNvPicPr>
            <a:picLocks noChangeAspect="1"/>
          </p:cNvPicPr>
          <p:nvPr/>
        </p:nvPicPr>
        <p:blipFill>
          <a:blip r:embed="rId3">
            <a:extLst/>
          </a:blip>
          <a:stretch>
            <a:fillRect/>
          </a:stretch>
        </p:blipFill>
        <p:spPr>
          <a:xfrm>
            <a:off x="1803400" y="1593850"/>
            <a:ext cx="4622800" cy="4229100"/>
          </a:xfrm>
          <a:prstGeom prst="rect">
            <a:avLst/>
          </a:prstGeom>
          <a:ln w="12700">
            <a:miter lim="400000"/>
          </a:ln>
        </p:spPr>
      </p:pic>
      <p:sp>
        <p:nvSpPr>
          <p:cNvPr id="283" name="Represent each document/query as a vector…"/>
          <p:cNvSpPr txBox="1"/>
          <p:nvPr>
            <p:ph type="body" sz="quarter" idx="4294967295"/>
          </p:nvPr>
        </p:nvSpPr>
        <p:spPr>
          <a:xfrm>
            <a:off x="6866855" y="2525352"/>
            <a:ext cx="4309518" cy="215996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Represent each document/query as a vector</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 similarity = cosine score between the vectors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erm frequency"/>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a:t>
            </a:r>
          </a:p>
        </p:txBody>
      </p:sp>
      <p:sp>
        <p:nvSpPr>
          <p:cNvPr id="28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9" name="query = “the artificial intelligence”…"/>
          <p:cNvSpPr txBox="1"/>
          <p:nvPr/>
        </p:nvSpPr>
        <p:spPr>
          <a:xfrm>
            <a:off x="5850371" y="4912083"/>
            <a:ext cx="5590085"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query = “the artificial intelligence”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0, 1, 0, 1, 0, 0]</a:t>
            </a:r>
          </a:p>
        </p:txBody>
      </p:sp>
      <p:sp>
        <p:nvSpPr>
          <p:cNvPr id="290" name="artificial"/>
          <p:cNvSpPr txBox="1"/>
          <p:nvPr/>
        </p:nvSpPr>
        <p:spPr>
          <a:xfrm>
            <a:off x="8909492" y="19009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pic>
        <p:nvPicPr>
          <p:cNvPr id="291" name="latex-image-1.pdf" descr="latex-image-1.pdf"/>
          <p:cNvPicPr>
            <a:picLocks noChangeAspect="1"/>
          </p:cNvPicPr>
          <p:nvPr/>
        </p:nvPicPr>
        <p:blipFill>
          <a:blip r:embed="rId3">
            <a:extLst/>
          </a:blip>
          <a:stretch>
            <a:fillRect/>
          </a:stretch>
        </p:blipFill>
        <p:spPr>
          <a:xfrm>
            <a:off x="1653396" y="3694413"/>
            <a:ext cx="2807610" cy="301107"/>
          </a:xfrm>
          <a:prstGeom prst="rect">
            <a:avLst/>
          </a:prstGeom>
          <a:ln w="12700">
            <a:miter lim="400000"/>
          </a:ln>
        </p:spPr>
      </p:pic>
      <p:pic>
        <p:nvPicPr>
          <p:cNvPr id="292" name="latex-image-1.pdf" descr="latex-image-1.pdf"/>
          <p:cNvPicPr>
            <a:picLocks noChangeAspect="1"/>
          </p:cNvPicPr>
          <p:nvPr/>
        </p:nvPicPr>
        <p:blipFill>
          <a:blip r:embed="rId4">
            <a:extLst/>
          </a:blip>
          <a:stretch>
            <a:fillRect/>
          </a:stretch>
        </p:blipFill>
        <p:spPr>
          <a:xfrm>
            <a:off x="1587450" y="4214212"/>
            <a:ext cx="5116571" cy="319786"/>
          </a:xfrm>
          <a:prstGeom prst="rect">
            <a:avLst/>
          </a:prstGeom>
          <a:ln w="12700">
            <a:miter lim="400000"/>
          </a:ln>
        </p:spPr>
      </p:pic>
      <p:sp>
        <p:nvSpPr>
          <p:cNvPr id="293" name="Document-term matrix"/>
          <p:cNvSpPr txBox="1"/>
          <p:nvPr/>
        </p:nvSpPr>
        <p:spPr>
          <a:xfrm>
            <a:off x="4376720" y="956592"/>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94" name="d1= “the cat, the dog, and the book”…"/>
          <p:cNvSpPr txBox="1"/>
          <p:nvPr>
            <p:ph type="body" sz="quarter" idx="4294967295"/>
          </p:nvPr>
        </p:nvSpPr>
        <p:spPr>
          <a:xfrm>
            <a:off x="1109393" y="4912083"/>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“the cat, the dog, and the book”</a:t>
            </a:r>
          </a:p>
          <a:p>
            <a:pPr marL="0" indent="0">
              <a:spcBef>
                <a:spcPts val="500"/>
              </a:spcBef>
              <a:buSzTx/>
              <a:buNone/>
              <a:defRPr sz="2400">
                <a:solidFill>
                  <a:srgbClr val="000000"/>
                </a:solidFill>
                <a:latin typeface="Arial"/>
                <a:ea typeface="Arial"/>
                <a:cs typeface="Arial"/>
                <a:sym typeface="Arial"/>
              </a:defRPr>
            </a:pPr>
            <a:r>
              <a:t>    [0, 1, 3, 1, 0, 1, 0]</a:t>
            </a:r>
          </a:p>
          <a:p>
            <a:pPr>
              <a:spcBef>
                <a:spcPts val="500"/>
              </a:spcBef>
              <a:defRPr sz="2400">
                <a:solidFill>
                  <a:srgbClr val="000000"/>
                </a:solidFill>
                <a:latin typeface="Arial"/>
                <a:ea typeface="Arial"/>
                <a:cs typeface="Arial"/>
                <a:sym typeface="Arial"/>
              </a:defRPr>
            </a:pPr>
            <a:r>
              <a:t>d2 = “business intelligence”</a:t>
            </a:r>
          </a:p>
          <a:p>
            <a:pPr marL="0" indent="0">
              <a:spcBef>
                <a:spcPts val="500"/>
              </a:spcBef>
              <a:buSzTx/>
              <a:buNone/>
              <a:defRPr sz="2400">
                <a:solidFill>
                  <a:srgbClr val="000000"/>
                </a:solidFill>
                <a:latin typeface="Arial"/>
                <a:ea typeface="Arial"/>
                <a:cs typeface="Arial"/>
                <a:sym typeface="Arial"/>
              </a:defRPr>
            </a:pPr>
            <a:r>
              <a:t>    [1, 0, 0, 0, 0, 0, 1]</a:t>
            </a:r>
          </a:p>
        </p:txBody>
      </p:sp>
      <p:graphicFrame>
        <p:nvGraphicFramePr>
          <p:cNvPr id="295" name="Table"/>
          <p:cNvGraphicFramePr/>
          <p:nvPr/>
        </p:nvGraphicFramePr>
        <p:xfrm>
          <a:off x="747140" y="1701869"/>
          <a:ext cx="10710420"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Vector space model"/>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Vector space model</a:t>
            </a:r>
          </a:p>
        </p:txBody>
      </p:sp>
      <p:sp>
        <p:nvSpPr>
          <p:cNvPr id="30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1" name="To answer the query:…"/>
          <p:cNvSpPr txBox="1"/>
          <p:nvPr/>
        </p:nvSpPr>
        <p:spPr>
          <a:xfrm>
            <a:off x="821654" y="390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To answer the query:</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“the artificial intelligence book”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1, 1, 0, 1, 0, 0]</a:t>
            </a:r>
          </a:p>
        </p:txBody>
      </p:sp>
      <p:pic>
        <p:nvPicPr>
          <p:cNvPr id="302" name="latex-image-1.pdf" descr="latex-image-1.pdf"/>
          <p:cNvPicPr>
            <a:picLocks noChangeAspect="1"/>
          </p:cNvPicPr>
          <p:nvPr/>
        </p:nvPicPr>
        <p:blipFill>
          <a:blip r:embed="rId3">
            <a:extLst/>
          </a:blip>
          <a:stretch>
            <a:fillRect/>
          </a:stretch>
        </p:blipFill>
        <p:spPr>
          <a:xfrm>
            <a:off x="2770137" y="5631656"/>
            <a:ext cx="2723716" cy="657449"/>
          </a:xfrm>
          <a:prstGeom prst="rect">
            <a:avLst/>
          </a:prstGeom>
          <a:ln w="12700">
            <a:miter lim="400000"/>
          </a:ln>
        </p:spPr>
      </p:pic>
      <p:graphicFrame>
        <p:nvGraphicFramePr>
          <p:cNvPr id="303" name="Table"/>
          <p:cNvGraphicFramePr/>
          <p:nvPr/>
        </p:nvGraphicFramePr>
        <p:xfrm>
          <a:off x="632840" y="2004386"/>
          <a:ext cx="8564639"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33086"/>
                <a:gridCol w="1433086"/>
                <a:gridCol w="1577460"/>
                <a:gridCol w="1365562"/>
                <a:gridCol w="1447266"/>
                <a:gridCol w="1295476"/>
                <a:gridCol w="1295476"/>
                <a:gridCol w="1295476"/>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304" name="Document-term matrix"/>
          <p:cNvSpPr txBox="1"/>
          <p:nvPr/>
        </p:nvSpPr>
        <p:spPr>
          <a:xfrm>
            <a:off x="4364020" y="13762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305" name="d1 = [0, 1, 3, 1, 0, 1, 0]…"/>
          <p:cNvSpPr txBox="1"/>
          <p:nvPr>
            <p:ph type="body" sz="quarter" idx="4294967295"/>
          </p:nvPr>
        </p:nvSpPr>
        <p:spPr>
          <a:xfrm>
            <a:off x="6456093" y="3903579"/>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F-only representations is inaccurate"/>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TF-only representations is inaccurate</a:t>
            </a:r>
          </a:p>
        </p:txBody>
      </p:sp>
      <p:sp>
        <p:nvSpPr>
          <p:cNvPr id="3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11"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carry any meanings, nor do they discriminate between documents</a:t>
            </a:r>
          </a:p>
        </p:txBody>
      </p:sp>
      <p:sp>
        <p:nvSpPr>
          <p:cNvPr id="312" name="q = “the artificial intelligence book”"/>
          <p:cNvSpPr txBox="1"/>
          <p:nvPr/>
        </p:nvSpPr>
        <p:spPr>
          <a:xfrm>
            <a:off x="1240754" y="3662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13" name="d1 = “the cat, the dog, and the book”…"/>
          <p:cNvSpPr txBox="1"/>
          <p:nvPr/>
        </p:nvSpPr>
        <p:spPr>
          <a:xfrm>
            <a:off x="1240754" y="4436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dog,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14" name="latex-image-1.pdf" descr="latex-image-1.pdf"/>
          <p:cNvPicPr>
            <a:picLocks noChangeAspect="1"/>
          </p:cNvPicPr>
          <p:nvPr/>
        </p:nvPicPr>
        <p:blipFill>
          <a:blip r:embed="rId3">
            <a:extLst/>
          </a:blip>
          <a:stretch>
            <a:fillRect/>
          </a:stretch>
        </p:blipFill>
        <p:spPr>
          <a:xfrm>
            <a:off x="7214641" y="3705820"/>
            <a:ext cx="3609980" cy="119508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Zipf’s law distribution of words"/>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Zipf’s law distribution of words</a:t>
            </a:r>
          </a:p>
        </p:txBody>
      </p:sp>
      <p:sp>
        <p:nvSpPr>
          <p:cNvPr id="3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20" name="Image" descr="Image"/>
          <p:cNvPicPr>
            <a:picLocks noChangeAspect="1"/>
          </p:cNvPicPr>
          <p:nvPr/>
        </p:nvPicPr>
        <p:blipFill>
          <a:blip r:embed="rId3">
            <a:extLst/>
          </a:blip>
          <a:stretch>
            <a:fillRect/>
          </a:stretch>
        </p:blipFill>
        <p:spPr>
          <a:xfrm>
            <a:off x="1289605" y="952500"/>
            <a:ext cx="8675662" cy="5964517"/>
          </a:xfrm>
          <a:prstGeom prst="rect">
            <a:avLst/>
          </a:prstGeom>
          <a:ln w="12700">
            <a:miter lim="400000"/>
          </a:ln>
        </p:spPr>
      </p:pic>
      <p:pic>
        <p:nvPicPr>
          <p:cNvPr id="321" name="Image" descr="Image"/>
          <p:cNvPicPr>
            <a:picLocks noChangeAspect="1"/>
          </p:cNvPicPr>
          <p:nvPr/>
        </p:nvPicPr>
        <p:blipFill>
          <a:blip r:embed="rId4">
            <a:extLst/>
          </a:blip>
          <a:stretch>
            <a:fillRect/>
          </a:stretch>
        </p:blipFill>
        <p:spPr>
          <a:xfrm rot="5400000">
            <a:off x="4114419" y="6556132"/>
            <a:ext cx="11062816" cy="86395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top words"/>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Stop words</a:t>
            </a:r>
          </a:p>
        </p:txBody>
      </p:sp>
      <p:sp>
        <p:nvSpPr>
          <p:cNvPr id="32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27"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discriminate between documents</a:t>
            </a:r>
          </a:p>
        </p:txBody>
      </p:sp>
      <p:pic>
        <p:nvPicPr>
          <p:cNvPr id="328" name="Image" descr="Image"/>
          <p:cNvPicPr>
            <a:picLocks noChangeAspect="1"/>
          </p:cNvPicPr>
          <p:nvPr/>
        </p:nvPicPr>
        <p:blipFill>
          <a:blip r:embed="rId3">
            <a:extLst/>
          </a:blip>
          <a:stretch>
            <a:fillRect/>
          </a:stretch>
        </p:blipFill>
        <p:spPr>
          <a:xfrm>
            <a:off x="698500" y="1657350"/>
            <a:ext cx="10795000" cy="35433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CS589 Lecture 1: Overview"/>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CS589 Lecture 1: Overview</a:t>
            </a:r>
          </a:p>
        </p:txBody>
      </p:sp>
      <p:sp>
        <p:nvSpPr>
          <p:cNvPr id="7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7" name="Logistics…"/>
          <p:cNvSpPr txBox="1"/>
          <p:nvPr>
            <p:ph type="body" sz="quarter" idx="4294967295"/>
          </p:nvPr>
        </p:nvSpPr>
        <p:spPr>
          <a:xfrm>
            <a:off x="681954" y="1742860"/>
            <a:ext cx="4128891" cy="288377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Logistics</a:t>
            </a:r>
          </a:p>
          <a:p>
            <a:pPr lvl="1" marL="800100" indent="-342900">
              <a:spcBef>
                <a:spcPts val="500"/>
              </a:spcBef>
              <a:buChar char="•"/>
              <a:defRPr sz="2400">
                <a:solidFill>
                  <a:srgbClr val="000000"/>
                </a:solidFill>
                <a:latin typeface="Arial"/>
                <a:ea typeface="Arial"/>
                <a:cs typeface="Arial"/>
                <a:sym typeface="Arial"/>
              </a:defRPr>
            </a:pPr>
            <a:r>
              <a:t>COVID requirement</a:t>
            </a:r>
          </a:p>
          <a:p>
            <a:pPr lvl="1" marL="800100" indent="-342900">
              <a:spcBef>
                <a:spcPts val="500"/>
              </a:spcBef>
              <a:buChar char="•"/>
              <a:defRPr sz="2400">
                <a:solidFill>
                  <a:srgbClr val="000000"/>
                </a:solidFill>
                <a:latin typeface="Arial"/>
                <a:ea typeface="Arial"/>
                <a:cs typeface="Arial"/>
                <a:sym typeface="Arial"/>
              </a:defRPr>
            </a:pPr>
            <a:r>
              <a:t>Pre-requisite </a:t>
            </a:r>
          </a:p>
          <a:p>
            <a:pPr lvl="1" marL="800100" indent="-342900">
              <a:spcBef>
                <a:spcPts val="500"/>
              </a:spcBef>
              <a:buChar char="•"/>
              <a:defRPr sz="2400">
                <a:solidFill>
                  <a:srgbClr val="000000"/>
                </a:solidFill>
                <a:latin typeface="Arial"/>
                <a:ea typeface="Arial"/>
                <a:cs typeface="Arial"/>
                <a:sym typeface="Arial"/>
              </a:defRPr>
            </a:pPr>
            <a:r>
              <a:t>Final grade calculation</a:t>
            </a:r>
          </a:p>
          <a:p>
            <a:pPr lvl="1" marL="800100" indent="-342900">
              <a:spcBef>
                <a:spcPts val="500"/>
              </a:spcBef>
              <a:buChar char="•"/>
              <a:defRPr sz="2400">
                <a:solidFill>
                  <a:srgbClr val="000000"/>
                </a:solidFill>
                <a:latin typeface="Arial"/>
                <a:ea typeface="Arial"/>
                <a:cs typeface="Arial"/>
                <a:sym typeface="Arial"/>
              </a:defRPr>
            </a:pPr>
            <a:r>
              <a:t>Q &amp; A</a:t>
            </a:r>
          </a:p>
        </p:txBody>
      </p:sp>
      <p:sp>
        <p:nvSpPr>
          <p:cNvPr id="78" name="Lecture 1…"/>
          <p:cNvSpPr txBox="1"/>
          <p:nvPr/>
        </p:nvSpPr>
        <p:spPr>
          <a:xfrm>
            <a:off x="5609554" y="1679360"/>
            <a:ext cx="5132687" cy="28837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Lecture 1</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What is information retrieval?</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History of IR</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Earlier IR models</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TF-IDF, vector space model</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Desiderata for a good ranking function"/>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Desiderata for a good ranking function</a:t>
            </a:r>
          </a:p>
        </p:txBody>
      </p:sp>
      <p:sp>
        <p:nvSpPr>
          <p:cNvPr id="33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34" name="q = “artificial intelligence”"/>
          <p:cNvSpPr txBox="1"/>
          <p:nvPr/>
        </p:nvSpPr>
        <p:spPr>
          <a:xfrm>
            <a:off x="799826" y="3547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a:t>
            </a:r>
            <a:r>
              <a:rPr b="1">
                <a:solidFill>
                  <a:srgbClr val="FF2600"/>
                </a:solidFill>
              </a:rPr>
              <a:t>artificial intelligence</a:t>
            </a:r>
            <a:r>
              <a:t>”</a:t>
            </a:r>
          </a:p>
        </p:txBody>
      </p:sp>
      <p:sp>
        <p:nvSpPr>
          <p:cNvPr id="335" name="d1 = ““Artificial intelligence was founded as an academic discipline in 1955, and in the years since has experienced several waves of optimism”"/>
          <p:cNvSpPr txBox="1"/>
          <p:nvPr/>
        </p:nvSpPr>
        <p:spPr>
          <a:xfrm>
            <a:off x="799826" y="4157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d1 = ““</a:t>
            </a:r>
            <a:r>
              <a:rPr b="1">
                <a:solidFill>
                  <a:srgbClr val="FF2600"/>
                </a:solidFill>
              </a:rPr>
              <a:t>Artificial intelligence</a:t>
            </a:r>
            <a:r>
              <a:t> was founded as an academic discipline in 1955, and in the years since has experienced several waves of optimism”</a:t>
            </a:r>
          </a:p>
        </p:txBody>
      </p:sp>
      <p:sp>
        <p:nvSpPr>
          <p:cNvPr id="336" name="Rule 1: If a word appears everywhere, it should be penalized…"/>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Rule 1: If a word appears everywhere, it should be penalized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Rule 2: If a word appears in the same document multiple times, it’s importance should not grow linearly</a:t>
            </a:r>
          </a:p>
        </p:txBody>
      </p:sp>
      <p:sp>
        <p:nvSpPr>
          <p:cNvPr id="337" name="d2 = ““Artificial intelligence was founded as an academic discipline in 1955, artificial intelligence”"/>
          <p:cNvSpPr txBox="1"/>
          <p:nvPr/>
        </p:nvSpPr>
        <p:spPr>
          <a:xfrm>
            <a:off x="6654527" y="4157579"/>
            <a:ext cx="4737647"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t>
            </a:r>
            <a:r>
              <a:rPr b="1">
                <a:solidFill>
                  <a:srgbClr val="FF2600"/>
                </a:solidFill>
              </a:rPr>
              <a:t>artificial intelligence</a:t>
            </a:r>
            <a:r>
              <a:t>”</a:t>
            </a:r>
          </a:p>
        </p:txBody>
      </p:sp>
      <p:sp>
        <p:nvSpPr>
          <p:cNvPr id="338" name="d2 is not twice more relevant than d1"/>
          <p:cNvSpPr txBox="1"/>
          <p:nvPr/>
        </p:nvSpPr>
        <p:spPr>
          <a:xfrm>
            <a:off x="3065664" y="6021349"/>
            <a:ext cx="501041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d2 is not twice more relevant than d1</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Inverse-document frequency"/>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Inverse-document frequency</a:t>
            </a:r>
          </a:p>
        </p:txBody>
      </p:sp>
      <p:sp>
        <p:nvSpPr>
          <p:cNvPr id="34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4" name="Inverse-document frequency: penalizing a word’s TF based on its document frequency"/>
          <p:cNvSpPr txBox="1"/>
          <p:nvPr>
            <p:ph type="body" sz="quarter" idx="4294967295"/>
          </p:nvPr>
        </p:nvSpPr>
        <p:spPr>
          <a:xfrm>
            <a:off x="681954" y="1742860"/>
            <a:ext cx="10840047" cy="128327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Inverse-document frequency</a:t>
            </a:r>
            <a:r>
              <a:t>: penalizing a word’s TF based on its document frequency</a:t>
            </a:r>
          </a:p>
        </p:txBody>
      </p:sp>
      <p:pic>
        <p:nvPicPr>
          <p:cNvPr id="345" name="latex-image-1.pdf" descr="latex-image-1.pdf"/>
          <p:cNvPicPr>
            <a:picLocks noChangeAspect="1"/>
          </p:cNvPicPr>
          <p:nvPr/>
        </p:nvPicPr>
        <p:blipFill>
          <a:blip r:embed="rId3">
            <a:extLst/>
          </a:blip>
          <a:stretch>
            <a:fillRect/>
          </a:stretch>
        </p:blipFill>
        <p:spPr>
          <a:xfrm>
            <a:off x="1321097" y="2837507"/>
            <a:ext cx="3136204" cy="317917"/>
          </a:xfrm>
          <a:prstGeom prst="rect">
            <a:avLst/>
          </a:prstGeom>
          <a:ln w="12700">
            <a:miter lim="400000"/>
          </a:ln>
        </p:spPr>
      </p:pic>
      <p:pic>
        <p:nvPicPr>
          <p:cNvPr id="346" name="latex-image-1.pdf" descr="latex-image-1.pdf"/>
          <p:cNvPicPr>
            <a:picLocks noChangeAspect="1"/>
          </p:cNvPicPr>
          <p:nvPr/>
        </p:nvPicPr>
        <p:blipFill>
          <a:blip r:embed="rId4">
            <a:extLst/>
          </a:blip>
          <a:stretch>
            <a:fillRect/>
          </a:stretch>
        </p:blipFill>
        <p:spPr>
          <a:xfrm>
            <a:off x="1267767" y="3591520"/>
            <a:ext cx="4131991" cy="325979"/>
          </a:xfrm>
          <a:prstGeom prst="rect">
            <a:avLst/>
          </a:prstGeom>
          <a:ln w="12700">
            <a:miter lim="400000"/>
          </a:ln>
        </p:spPr>
      </p:pic>
      <p:sp>
        <p:nvSpPr>
          <p:cNvPr id="347" name="q = “the artificial intelligence book”"/>
          <p:cNvSpPr txBox="1"/>
          <p:nvPr/>
        </p:nvSpPr>
        <p:spPr>
          <a:xfrm>
            <a:off x="5914354" y="263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48" name="d1 = “the cat, the doc, and the book”…"/>
          <p:cNvSpPr txBox="1"/>
          <p:nvPr/>
        </p:nvSpPr>
        <p:spPr>
          <a:xfrm>
            <a:off x="5914354" y="3408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49" name="latex-image-1.pdf" descr="latex-image-1.pdf"/>
          <p:cNvPicPr>
            <a:picLocks noChangeAspect="1"/>
          </p:cNvPicPr>
          <p:nvPr/>
        </p:nvPicPr>
        <p:blipFill>
          <a:blip r:embed="rId5">
            <a:extLst/>
          </a:blip>
          <a:stretch>
            <a:fillRect/>
          </a:stretch>
        </p:blipFill>
        <p:spPr>
          <a:xfrm>
            <a:off x="3140323" y="4803179"/>
            <a:ext cx="4566678" cy="1283273"/>
          </a:xfrm>
          <a:prstGeom prst="rect">
            <a:avLst/>
          </a:prstGeom>
          <a:ln w="12700">
            <a:miter lim="400000"/>
          </a:ln>
        </p:spPr>
      </p:pic>
      <p:sp>
        <p:nvSpPr>
          <p:cNvPr id="350" name="TF-IDF weighting"/>
          <p:cNvSpPr txBox="1"/>
          <p:nvPr/>
        </p:nvSpPr>
        <p:spPr>
          <a:xfrm>
            <a:off x="725303" y="4743344"/>
            <a:ext cx="2266909"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TF-IDF weighting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erm 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 reweighing</a:t>
            </a:r>
          </a:p>
        </p:txBody>
      </p:sp>
      <p:sp>
        <p:nvSpPr>
          <p:cNvPr id="35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56" name="Term frequency reweighing: penalizing a word’s TF based on the TF itself…"/>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Term frequency reweighing</a:t>
            </a:r>
            <a:r>
              <a:t>: penalizing a word’s TF based on the TF itself</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pic>
        <p:nvPicPr>
          <p:cNvPr id="357" name="latex-image-1.pdf" descr="latex-image-1.pdf"/>
          <p:cNvPicPr>
            <a:picLocks noChangeAspect="1"/>
          </p:cNvPicPr>
          <p:nvPr/>
        </p:nvPicPr>
        <p:blipFill>
          <a:blip r:embed="rId3">
            <a:extLst/>
          </a:blip>
          <a:stretch>
            <a:fillRect/>
          </a:stretch>
        </p:blipFill>
        <p:spPr>
          <a:xfrm>
            <a:off x="3460992" y="4941677"/>
            <a:ext cx="5807445" cy="824235"/>
          </a:xfrm>
          <a:prstGeom prst="rect">
            <a:avLst/>
          </a:prstGeom>
          <a:ln w="12700">
            <a:miter lim="400000"/>
          </a:ln>
        </p:spPr>
      </p:pic>
      <p:pic>
        <p:nvPicPr>
          <p:cNvPr id="358" name="latex-image-1.pdf" descr="latex-image-1.pdf"/>
          <p:cNvPicPr>
            <a:picLocks noChangeAspect="1"/>
          </p:cNvPicPr>
          <p:nvPr/>
        </p:nvPicPr>
        <p:blipFill>
          <a:blip r:embed="rId4">
            <a:extLst/>
          </a:blip>
          <a:stretch>
            <a:fillRect/>
          </a:stretch>
        </p:blipFill>
        <p:spPr>
          <a:xfrm>
            <a:off x="3495497" y="3995689"/>
            <a:ext cx="4542463" cy="637279"/>
          </a:xfrm>
          <a:prstGeom prst="rect">
            <a:avLst/>
          </a:prstGeom>
          <a:ln w="12700">
            <a:miter lim="400000"/>
          </a:ln>
        </p:spPr>
      </p:pic>
      <p:sp>
        <p:nvSpPr>
          <p:cNvPr id="359" name="Max TF normalization"/>
          <p:cNvSpPr txBox="1"/>
          <p:nvPr/>
        </p:nvSpPr>
        <p:spPr>
          <a:xfrm>
            <a:off x="1182503" y="4095171"/>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Max TF normalization</a:t>
            </a:r>
          </a:p>
        </p:txBody>
      </p:sp>
      <p:sp>
        <p:nvSpPr>
          <p:cNvPr id="360" name="Log scale normalization"/>
          <p:cNvSpPr txBox="1"/>
          <p:nvPr/>
        </p:nvSpPr>
        <p:spPr>
          <a:xfrm>
            <a:off x="1182503" y="50559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rm-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Term-frequency reweighing</a:t>
            </a:r>
          </a:p>
        </p:txBody>
      </p:sp>
      <p:sp>
        <p:nvSpPr>
          <p:cNvPr id="36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66" name="Logarithmic normalization"/>
          <p:cNvSpPr txBox="1"/>
          <p:nvPr>
            <p:ph type="body" sz="quarter" idx="4294967295"/>
          </p:nvPr>
        </p:nvSpPr>
        <p:spPr>
          <a:xfrm>
            <a:off x="681954" y="1742860"/>
            <a:ext cx="10840047" cy="1283273"/>
          </a:xfrm>
          <a:prstGeom prst="rect">
            <a:avLst/>
          </a:prstGeom>
        </p:spPr>
        <p:txBody>
          <a:bodyPr lIns="45719" tIns="45719" rIns="45719" bIns="45719"/>
          <a:lstStyle>
            <a:lvl1pPr>
              <a:spcBef>
                <a:spcPts val="500"/>
              </a:spcBef>
              <a:defRPr b="1" sz="2400">
                <a:solidFill>
                  <a:srgbClr val="0433FF"/>
                </a:solidFill>
                <a:latin typeface="Arial"/>
                <a:ea typeface="Arial"/>
                <a:cs typeface="Arial"/>
                <a:sym typeface="Arial"/>
              </a:defRPr>
            </a:lvl1pPr>
          </a:lstStyle>
          <a:p>
            <a:pPr>
              <a:defRPr b="0">
                <a:solidFill>
                  <a:srgbClr val="000000"/>
                </a:solidFill>
              </a:defRPr>
            </a:pPr>
            <a:r>
              <a:rPr b="1">
                <a:solidFill>
                  <a:srgbClr val="0433FF"/>
                </a:solidFill>
              </a:rPr>
              <a:t>Logarithmic normalization</a:t>
            </a:r>
          </a:p>
        </p:txBody>
      </p:sp>
      <p:pic>
        <p:nvPicPr>
          <p:cNvPr id="367" name="latex-image-1.pdf" descr="latex-image-1.pdf"/>
          <p:cNvPicPr>
            <a:picLocks noChangeAspect="1"/>
          </p:cNvPicPr>
          <p:nvPr/>
        </p:nvPicPr>
        <p:blipFill>
          <a:blip r:embed="rId3">
            <a:extLst/>
          </a:blip>
          <a:stretch>
            <a:fillRect/>
          </a:stretch>
        </p:blipFill>
        <p:spPr>
          <a:xfrm>
            <a:off x="3740392" y="2630277"/>
            <a:ext cx="5807445" cy="824235"/>
          </a:xfrm>
          <a:prstGeom prst="rect">
            <a:avLst/>
          </a:prstGeom>
          <a:ln w="12700">
            <a:miter lim="400000"/>
          </a:ln>
        </p:spPr>
      </p:pic>
      <p:sp>
        <p:nvSpPr>
          <p:cNvPr id="368" name="Log scale normalization"/>
          <p:cNvSpPr txBox="1"/>
          <p:nvPr/>
        </p:nvSpPr>
        <p:spPr>
          <a:xfrm>
            <a:off x="1461903" y="27445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
        <p:nvSpPr>
          <p:cNvPr id="369" name="q = “the artificial intelligence book”"/>
          <p:cNvSpPr txBox="1"/>
          <p:nvPr/>
        </p:nvSpPr>
        <p:spPr>
          <a:xfrm>
            <a:off x="5952454" y="38781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70" name="d1 = “the cat, the doc, and the book”…"/>
          <p:cNvSpPr txBox="1"/>
          <p:nvPr/>
        </p:nvSpPr>
        <p:spPr>
          <a:xfrm>
            <a:off x="5952454" y="46020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71" name="latex-image-1.pdf" descr="latex-image-1.pdf"/>
          <p:cNvPicPr>
            <a:picLocks noChangeAspect="1"/>
          </p:cNvPicPr>
          <p:nvPr/>
        </p:nvPicPr>
        <p:blipFill>
          <a:blip r:embed="rId4">
            <a:extLst/>
          </a:blip>
          <a:stretch>
            <a:fillRect/>
          </a:stretch>
        </p:blipFill>
        <p:spPr>
          <a:xfrm>
            <a:off x="616174" y="4100958"/>
            <a:ext cx="3651762" cy="69231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7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77"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78" name="d1 = “artificial intelligence book”"/>
          <p:cNvSpPr txBox="1"/>
          <p:nvPr/>
        </p:nvSpPr>
        <p:spPr>
          <a:xfrm>
            <a:off x="1521583" y="4339797"/>
            <a:ext cx="239949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d1 = “</a:t>
            </a:r>
            <a:r>
              <a:rPr b="1">
                <a:solidFill>
                  <a:srgbClr val="FF2600"/>
                </a:solidFill>
              </a:rPr>
              <a:t>artificial intelligence</a:t>
            </a:r>
            <a:r>
              <a:t> book” </a:t>
            </a:r>
          </a:p>
        </p:txBody>
      </p:sp>
      <p:sp>
        <p:nvSpPr>
          <p:cNvPr id="379" name="q = “artificial intelligence”"/>
          <p:cNvSpPr txBox="1"/>
          <p:nvPr/>
        </p:nvSpPr>
        <p:spPr>
          <a:xfrm>
            <a:off x="4605321" y="3676562"/>
            <a:ext cx="3332791"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rPr>
                <a:solidFill>
                  <a:srgbClr val="000000"/>
                </a:solidFill>
              </a:rPr>
              <a:t>q = </a:t>
            </a:r>
            <a:r>
              <a:t>“artificial intelligence” </a:t>
            </a:r>
          </a:p>
        </p:txBody>
      </p:sp>
      <p:sp>
        <p:nvSpPr>
          <p:cNvPr id="380" name="d2 = “Artificial intelligence was founded as an academic discipline in 1955, and in the years since has experienced several waves of optimism “"/>
          <p:cNvSpPr txBox="1"/>
          <p:nvPr/>
        </p:nvSpPr>
        <p:spPr>
          <a:xfrm>
            <a:off x="6474583" y="4276297"/>
            <a:ext cx="4259148"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and in the years since has experienced several waves of optimism “</a:t>
            </a:r>
          </a:p>
        </p:txBody>
      </p:sp>
      <p:pic>
        <p:nvPicPr>
          <p:cNvPr id="381" name="latex-image-1.pdf" descr="latex-image-1.pdf"/>
          <p:cNvPicPr>
            <a:picLocks noChangeAspect="1"/>
          </p:cNvPicPr>
          <p:nvPr/>
        </p:nvPicPr>
        <p:blipFill>
          <a:blip r:embed="rId3">
            <a:extLst/>
          </a:blip>
          <a:stretch>
            <a:fillRect/>
          </a:stretch>
        </p:blipFill>
        <p:spPr>
          <a:xfrm>
            <a:off x="3639939" y="5906988"/>
            <a:ext cx="3859504" cy="3552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0" grpId="3"/>
      <p:bldP build="whole" bldLvl="1" animBg="1" rev="0" advAuto="0" spid="378" grpId="1"/>
      <p:bldP build="whole" bldLvl="1" animBg="1" rev="0" advAuto="0" spid="379" grpId="2"/>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8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87"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88" name="Line"/>
          <p:cNvSpPr/>
          <p:nvPr/>
        </p:nvSpPr>
        <p:spPr>
          <a:xfrm>
            <a:off x="3403600" y="4622800"/>
            <a:ext cx="6415778" cy="0"/>
          </a:xfrm>
          <a:prstGeom prst="line">
            <a:avLst/>
          </a:prstGeom>
          <a:ln w="25400">
            <a:solidFill>
              <a:schemeClr val="accent1"/>
            </a:solidFill>
            <a:tailEnd type="triangle"/>
          </a:ln>
        </p:spPr>
        <p:txBody>
          <a:bodyPr lIns="45718" tIns="45718" rIns="45718" bIns="45718"/>
          <a:lstStyle/>
          <a:p>
            <a:pPr/>
          </a:p>
        </p:txBody>
      </p:sp>
      <p:sp>
        <p:nvSpPr>
          <p:cNvPr id="389" name="Line"/>
          <p:cNvSpPr/>
          <p:nvPr/>
        </p:nvSpPr>
        <p:spPr>
          <a:xfrm flipV="1">
            <a:off x="3429000" y="3316632"/>
            <a:ext cx="0" cy="1318869"/>
          </a:xfrm>
          <a:prstGeom prst="line">
            <a:avLst/>
          </a:prstGeom>
          <a:ln w="25400">
            <a:solidFill>
              <a:schemeClr val="accent1"/>
            </a:solidFill>
            <a:tailEnd type="triangle"/>
          </a:ln>
        </p:spPr>
        <p:txBody>
          <a:bodyPr lIns="45718" tIns="45718" rIns="45718" bIns="45718"/>
          <a:lstStyle/>
          <a:p>
            <a:pPr/>
          </a:p>
        </p:txBody>
      </p:sp>
      <p:sp>
        <p:nvSpPr>
          <p:cNvPr id="390" name="Rectangle"/>
          <p:cNvSpPr/>
          <p:nvPr/>
        </p:nvSpPr>
        <p:spPr>
          <a:xfrm>
            <a:off x="4737100" y="4105993"/>
            <a:ext cx="121921" cy="505074"/>
          </a:xfrm>
          <a:prstGeom prst="rect">
            <a:avLst/>
          </a:prstGeom>
          <a:solidFill>
            <a:srgbClr val="0433FF"/>
          </a:solidFill>
          <a:ln w="12700">
            <a:miter lim="400000"/>
          </a:ln>
        </p:spPr>
        <p:txBody>
          <a:bodyPr lIns="45718" tIns="45718" rIns="45718" bIns="45718" anchor="ctr"/>
          <a:lstStyle/>
          <a:p>
            <a:pPr/>
          </a:p>
        </p:txBody>
      </p:sp>
      <p:sp>
        <p:nvSpPr>
          <p:cNvPr id="391" name="Rectangle"/>
          <p:cNvSpPr/>
          <p:nvPr/>
        </p:nvSpPr>
        <p:spPr>
          <a:xfrm>
            <a:off x="5283200" y="4255838"/>
            <a:ext cx="121921" cy="355229"/>
          </a:xfrm>
          <a:prstGeom prst="rect">
            <a:avLst/>
          </a:prstGeom>
          <a:solidFill>
            <a:srgbClr val="0433FF"/>
          </a:solidFill>
          <a:ln w="12700">
            <a:miter lim="400000"/>
          </a:ln>
        </p:spPr>
        <p:txBody>
          <a:bodyPr lIns="45718" tIns="45718" rIns="45718" bIns="45718" anchor="ctr"/>
          <a:lstStyle/>
          <a:p>
            <a:pPr/>
          </a:p>
        </p:txBody>
      </p:sp>
      <p:sp>
        <p:nvSpPr>
          <p:cNvPr id="392" name="Rectangle"/>
          <p:cNvSpPr/>
          <p:nvPr/>
        </p:nvSpPr>
        <p:spPr>
          <a:xfrm>
            <a:off x="7198359" y="4255838"/>
            <a:ext cx="121921" cy="355229"/>
          </a:xfrm>
          <a:prstGeom prst="rect">
            <a:avLst/>
          </a:prstGeom>
          <a:solidFill>
            <a:srgbClr val="0433FF"/>
          </a:solidFill>
          <a:ln w="12700">
            <a:miter lim="400000"/>
          </a:ln>
        </p:spPr>
        <p:txBody>
          <a:bodyPr lIns="45718" tIns="45718" rIns="45718" bIns="45718" anchor="ctr"/>
          <a:lstStyle/>
          <a:p>
            <a:pPr/>
          </a:p>
        </p:txBody>
      </p:sp>
      <p:sp>
        <p:nvSpPr>
          <p:cNvPr id="393" name="Rectangle"/>
          <p:cNvSpPr/>
          <p:nvPr/>
        </p:nvSpPr>
        <p:spPr>
          <a:xfrm>
            <a:off x="8798559" y="4255838"/>
            <a:ext cx="121921" cy="355229"/>
          </a:xfrm>
          <a:prstGeom prst="rect">
            <a:avLst/>
          </a:prstGeom>
          <a:solidFill>
            <a:srgbClr val="0433FF"/>
          </a:solidFill>
          <a:ln w="12700">
            <a:miter lim="400000"/>
          </a:ln>
        </p:spPr>
        <p:txBody>
          <a:bodyPr lIns="45718" tIns="45718" rIns="45718" bIns="45718" anchor="ctr"/>
          <a:lstStyle/>
          <a:p>
            <a:pPr/>
          </a:p>
        </p:txBody>
      </p:sp>
      <p:sp>
        <p:nvSpPr>
          <p:cNvPr id="394" name="Line"/>
          <p:cNvSpPr/>
          <p:nvPr/>
        </p:nvSpPr>
        <p:spPr>
          <a:xfrm>
            <a:off x="3395979" y="6147406"/>
            <a:ext cx="6415779" cy="1"/>
          </a:xfrm>
          <a:prstGeom prst="line">
            <a:avLst/>
          </a:prstGeom>
          <a:ln w="25400">
            <a:solidFill>
              <a:schemeClr val="accent1"/>
            </a:solidFill>
            <a:tailEnd type="triangle"/>
          </a:ln>
        </p:spPr>
        <p:txBody>
          <a:bodyPr lIns="45718" tIns="45718" rIns="45718" bIns="45718"/>
          <a:lstStyle/>
          <a:p>
            <a:pPr/>
          </a:p>
        </p:txBody>
      </p:sp>
      <p:sp>
        <p:nvSpPr>
          <p:cNvPr id="395" name="Line"/>
          <p:cNvSpPr/>
          <p:nvPr/>
        </p:nvSpPr>
        <p:spPr>
          <a:xfrm flipV="1">
            <a:off x="3421379" y="4841239"/>
            <a:ext cx="1" cy="1318869"/>
          </a:xfrm>
          <a:prstGeom prst="line">
            <a:avLst/>
          </a:prstGeom>
          <a:ln w="25400">
            <a:solidFill>
              <a:schemeClr val="accent1"/>
            </a:solidFill>
            <a:tailEnd type="triangle"/>
          </a:ln>
        </p:spPr>
        <p:txBody>
          <a:bodyPr lIns="45718" tIns="45718" rIns="45718" bIns="45718"/>
          <a:lstStyle/>
          <a:p>
            <a:pPr/>
          </a:p>
        </p:txBody>
      </p:sp>
      <p:sp>
        <p:nvSpPr>
          <p:cNvPr id="396" name="Rectangle"/>
          <p:cNvSpPr/>
          <p:nvPr/>
        </p:nvSpPr>
        <p:spPr>
          <a:xfrm>
            <a:off x="4292600" y="5642319"/>
            <a:ext cx="121921" cy="505074"/>
          </a:xfrm>
          <a:prstGeom prst="rect">
            <a:avLst/>
          </a:prstGeom>
          <a:solidFill>
            <a:srgbClr val="0433FF"/>
          </a:solidFill>
          <a:ln w="12700">
            <a:miter lim="400000"/>
          </a:ln>
        </p:spPr>
        <p:txBody>
          <a:bodyPr lIns="45718" tIns="45718" rIns="45718" bIns="45718" anchor="ctr"/>
          <a:lstStyle/>
          <a:p>
            <a:pPr/>
          </a:p>
        </p:txBody>
      </p:sp>
      <p:sp>
        <p:nvSpPr>
          <p:cNvPr id="397" name="Rectangle"/>
          <p:cNvSpPr/>
          <p:nvPr/>
        </p:nvSpPr>
        <p:spPr>
          <a:xfrm>
            <a:off x="4838700" y="5792164"/>
            <a:ext cx="121921" cy="355229"/>
          </a:xfrm>
          <a:prstGeom prst="rect">
            <a:avLst/>
          </a:prstGeom>
          <a:solidFill>
            <a:srgbClr val="0433FF"/>
          </a:solidFill>
          <a:ln w="12700">
            <a:miter lim="400000"/>
          </a:ln>
        </p:spPr>
        <p:txBody>
          <a:bodyPr lIns="45718" tIns="45718" rIns="45718" bIns="45718" anchor="ctr"/>
          <a:lstStyle/>
          <a:p>
            <a:pPr/>
          </a:p>
        </p:txBody>
      </p:sp>
      <p:sp>
        <p:nvSpPr>
          <p:cNvPr id="398" name="Rectangle"/>
          <p:cNvSpPr/>
          <p:nvPr/>
        </p:nvSpPr>
        <p:spPr>
          <a:xfrm>
            <a:off x="6753859" y="5792164"/>
            <a:ext cx="121921" cy="355229"/>
          </a:xfrm>
          <a:prstGeom prst="rect">
            <a:avLst/>
          </a:prstGeom>
          <a:solidFill>
            <a:srgbClr val="0433FF"/>
          </a:solidFill>
          <a:ln w="12700">
            <a:miter lim="400000"/>
          </a:ln>
        </p:spPr>
        <p:txBody>
          <a:bodyPr lIns="45718" tIns="45718" rIns="45718" bIns="45718" anchor="ctr"/>
          <a:lstStyle/>
          <a:p>
            <a:pPr/>
          </a:p>
        </p:txBody>
      </p:sp>
      <p:sp>
        <p:nvSpPr>
          <p:cNvPr id="399" name="Rectangle"/>
          <p:cNvSpPr/>
          <p:nvPr/>
        </p:nvSpPr>
        <p:spPr>
          <a:xfrm>
            <a:off x="8354059" y="5792164"/>
            <a:ext cx="121921" cy="355229"/>
          </a:xfrm>
          <a:prstGeom prst="rect">
            <a:avLst/>
          </a:prstGeom>
          <a:solidFill>
            <a:srgbClr val="0433FF"/>
          </a:solidFill>
          <a:ln w="12700">
            <a:miter lim="400000"/>
          </a:ln>
        </p:spPr>
        <p:txBody>
          <a:bodyPr lIns="45718" tIns="45718" rIns="45718" bIns="45718" anchor="ctr"/>
          <a:lstStyle/>
          <a:p>
            <a:pPr/>
          </a:p>
        </p:txBody>
      </p:sp>
      <p:sp>
        <p:nvSpPr>
          <p:cNvPr id="400" name="Rectangle"/>
          <p:cNvSpPr/>
          <p:nvPr/>
        </p:nvSpPr>
        <p:spPr>
          <a:xfrm>
            <a:off x="6372859" y="5792164"/>
            <a:ext cx="121921" cy="355229"/>
          </a:xfrm>
          <a:prstGeom prst="rect">
            <a:avLst/>
          </a:prstGeom>
          <a:solidFill>
            <a:srgbClr val="0433FF"/>
          </a:solidFill>
          <a:ln w="12700">
            <a:miter lim="400000"/>
          </a:ln>
        </p:spPr>
        <p:txBody>
          <a:bodyPr lIns="45718" tIns="45718" rIns="45718" bIns="45718" anchor="ctr"/>
          <a:lstStyle/>
          <a:p>
            <a:pPr/>
          </a:p>
        </p:txBody>
      </p:sp>
      <p:sp>
        <p:nvSpPr>
          <p:cNvPr id="401" name="Rectangle"/>
          <p:cNvSpPr/>
          <p:nvPr/>
        </p:nvSpPr>
        <p:spPr>
          <a:xfrm>
            <a:off x="7973059" y="5792164"/>
            <a:ext cx="121921" cy="355229"/>
          </a:xfrm>
          <a:prstGeom prst="rect">
            <a:avLst/>
          </a:prstGeom>
          <a:solidFill>
            <a:srgbClr val="0433FF"/>
          </a:solidFill>
          <a:ln w="12700">
            <a:miter lim="400000"/>
          </a:ln>
        </p:spPr>
        <p:txBody>
          <a:bodyPr lIns="45718" tIns="45718" rIns="45718" bIns="45718" anchor="ctr"/>
          <a:lstStyle/>
          <a:p>
            <a:pPr/>
          </a:p>
        </p:txBody>
      </p:sp>
      <p:sp>
        <p:nvSpPr>
          <p:cNvPr id="402" name="Rectangle"/>
          <p:cNvSpPr/>
          <p:nvPr/>
        </p:nvSpPr>
        <p:spPr>
          <a:xfrm>
            <a:off x="5605779" y="5792164"/>
            <a:ext cx="121921" cy="355229"/>
          </a:xfrm>
          <a:prstGeom prst="rect">
            <a:avLst/>
          </a:prstGeom>
          <a:solidFill>
            <a:srgbClr val="0433FF"/>
          </a:solidFill>
          <a:ln w="12700">
            <a:miter lim="400000"/>
          </a:ln>
        </p:spPr>
        <p:txBody>
          <a:bodyPr lIns="45718" tIns="45718" rIns="45718" bIns="45718" anchor="ctr"/>
          <a:lstStyle/>
          <a:p>
            <a:pPr/>
          </a:p>
        </p:txBody>
      </p:sp>
      <p:sp>
        <p:nvSpPr>
          <p:cNvPr id="403" name="Rectangle"/>
          <p:cNvSpPr/>
          <p:nvPr/>
        </p:nvSpPr>
        <p:spPr>
          <a:xfrm>
            <a:off x="7205980" y="5642319"/>
            <a:ext cx="121921" cy="505074"/>
          </a:xfrm>
          <a:prstGeom prst="rect">
            <a:avLst/>
          </a:prstGeom>
          <a:solidFill>
            <a:srgbClr val="0433FF"/>
          </a:solidFill>
          <a:ln w="12700">
            <a:miter lim="400000"/>
          </a:ln>
        </p:spPr>
        <p:txBody>
          <a:bodyPr lIns="45718" tIns="45718" rIns="45718" bIns="45718" anchor="ctr"/>
          <a:lstStyle/>
          <a:p>
            <a:pPr/>
          </a:p>
        </p:txBody>
      </p:sp>
      <p:sp>
        <p:nvSpPr>
          <p:cNvPr id="404" name="Rectangle"/>
          <p:cNvSpPr/>
          <p:nvPr/>
        </p:nvSpPr>
        <p:spPr>
          <a:xfrm>
            <a:off x="5906769" y="5792164"/>
            <a:ext cx="121921" cy="355229"/>
          </a:xfrm>
          <a:prstGeom prst="rect">
            <a:avLst/>
          </a:prstGeom>
          <a:solidFill>
            <a:srgbClr val="0433FF"/>
          </a:solidFill>
          <a:ln w="12700">
            <a:miter lim="400000"/>
          </a:ln>
        </p:spPr>
        <p:txBody>
          <a:bodyPr lIns="45718" tIns="45718" rIns="45718" bIns="45718" anchor="ctr"/>
          <a:lstStyle/>
          <a:p>
            <a:pPr/>
          </a:p>
        </p:txBody>
      </p:sp>
      <p:sp>
        <p:nvSpPr>
          <p:cNvPr id="405" name="Rectangle"/>
          <p:cNvSpPr/>
          <p:nvPr/>
        </p:nvSpPr>
        <p:spPr>
          <a:xfrm>
            <a:off x="5139690" y="5792164"/>
            <a:ext cx="121921" cy="355229"/>
          </a:xfrm>
          <a:prstGeom prst="rect">
            <a:avLst/>
          </a:prstGeom>
          <a:solidFill>
            <a:srgbClr val="0433FF"/>
          </a:solidFill>
          <a:ln w="12700">
            <a:miter lim="400000"/>
          </a:ln>
        </p:spPr>
        <p:txBody>
          <a:bodyPr lIns="45718" tIns="45718" rIns="45718" bIns="45718" anchor="ctr"/>
          <a:lstStyle/>
          <a:p>
            <a:pPr/>
          </a:p>
        </p:txBody>
      </p:sp>
      <p:sp>
        <p:nvSpPr>
          <p:cNvPr id="406" name="Short document"/>
          <p:cNvSpPr txBox="1"/>
          <p:nvPr/>
        </p:nvSpPr>
        <p:spPr>
          <a:xfrm>
            <a:off x="511677" y="3909517"/>
            <a:ext cx="2076583"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Short document</a:t>
            </a:r>
          </a:p>
        </p:txBody>
      </p:sp>
      <p:sp>
        <p:nvSpPr>
          <p:cNvPr id="407" name="Long document"/>
          <p:cNvSpPr txBox="1"/>
          <p:nvPr/>
        </p:nvSpPr>
        <p:spPr>
          <a:xfrm>
            <a:off x="486277" y="5281724"/>
            <a:ext cx="203033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Long document</a:t>
            </a:r>
          </a:p>
        </p:txBody>
      </p:sp>
      <p:sp>
        <p:nvSpPr>
          <p:cNvPr id="408" name="the"/>
          <p:cNvSpPr txBox="1"/>
          <p:nvPr/>
        </p:nvSpPr>
        <p:spPr>
          <a:xfrm>
            <a:off x="4631235" y="4760417"/>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409" name="a"/>
          <p:cNvSpPr txBox="1"/>
          <p:nvPr/>
        </p:nvSpPr>
        <p:spPr>
          <a:xfrm>
            <a:off x="5177335" y="4760417"/>
            <a:ext cx="195959"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410" name="business"/>
          <p:cNvSpPr txBox="1"/>
          <p:nvPr/>
        </p:nvSpPr>
        <p:spPr>
          <a:xfrm>
            <a:off x="7125515" y="4760417"/>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411" name="intelligence"/>
          <p:cNvSpPr txBox="1"/>
          <p:nvPr/>
        </p:nvSpPr>
        <p:spPr>
          <a:xfrm>
            <a:off x="8481644" y="4760417"/>
            <a:ext cx="930203"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intelligence</a:t>
            </a:r>
          </a:p>
        </p:txBody>
      </p:sp>
      <p:sp>
        <p:nvSpPr>
          <p:cNvPr id="412" name="the"/>
          <p:cNvSpPr txBox="1"/>
          <p:nvPr/>
        </p:nvSpPr>
        <p:spPr>
          <a:xfrm>
            <a:off x="4732835" y="6310424"/>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413" name="a"/>
          <p:cNvSpPr txBox="1"/>
          <p:nvPr/>
        </p:nvSpPr>
        <p:spPr>
          <a:xfrm>
            <a:off x="5102670" y="6310424"/>
            <a:ext cx="19596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414" name="business"/>
          <p:cNvSpPr txBox="1"/>
          <p:nvPr/>
        </p:nvSpPr>
        <p:spPr>
          <a:xfrm>
            <a:off x="6889064" y="6310424"/>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415" name="AI"/>
          <p:cNvSpPr txBox="1"/>
          <p:nvPr/>
        </p:nvSpPr>
        <p:spPr>
          <a:xfrm>
            <a:off x="8336864" y="6310424"/>
            <a:ext cx="26013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AI</a:t>
            </a:r>
          </a:p>
        </p:txBody>
      </p:sp>
      <p:sp>
        <p:nvSpPr>
          <p:cNvPr id="416" name="bot"/>
          <p:cNvSpPr txBox="1"/>
          <p:nvPr/>
        </p:nvSpPr>
        <p:spPr>
          <a:xfrm>
            <a:off x="7903955" y="6310424"/>
            <a:ext cx="33365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bot</a:t>
            </a:r>
          </a:p>
        </p:txBody>
      </p:sp>
      <p:sp>
        <p:nvSpPr>
          <p:cNvPr id="417" name="ML"/>
          <p:cNvSpPr txBox="1"/>
          <p:nvPr/>
        </p:nvSpPr>
        <p:spPr>
          <a:xfrm>
            <a:off x="4223495" y="6310424"/>
            <a:ext cx="33349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ML</a:t>
            </a:r>
          </a:p>
        </p:txBody>
      </p:sp>
      <p:sp>
        <p:nvSpPr>
          <p:cNvPr id="418" name="learn"/>
          <p:cNvSpPr txBox="1"/>
          <p:nvPr/>
        </p:nvSpPr>
        <p:spPr>
          <a:xfrm>
            <a:off x="5499995" y="6310424"/>
            <a:ext cx="47126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learn</a:t>
            </a:r>
          </a:p>
        </p:txBody>
      </p:sp>
      <p:sp>
        <p:nvSpPr>
          <p:cNvPr id="419" name="NLP"/>
          <p:cNvSpPr txBox="1"/>
          <p:nvPr/>
        </p:nvSpPr>
        <p:spPr>
          <a:xfrm>
            <a:off x="6234269" y="6310424"/>
            <a:ext cx="42531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NLP</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2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5" name="For each query q and each document d, compute their relevance score score(q, d)…"/>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For each query q and each document d, compute their relevance score score(q, 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Manually evaluate the relevance between q and d</a:t>
            </a:r>
          </a:p>
        </p:txBody>
      </p:sp>
      <p:pic>
        <p:nvPicPr>
          <p:cNvPr id="426" name="Image" descr="Image"/>
          <p:cNvPicPr>
            <a:picLocks noChangeAspect="1"/>
          </p:cNvPicPr>
          <p:nvPr/>
        </p:nvPicPr>
        <p:blipFill>
          <a:blip r:embed="rId3">
            <a:extLst/>
          </a:blip>
          <a:stretch>
            <a:fillRect/>
          </a:stretch>
        </p:blipFill>
        <p:spPr>
          <a:xfrm>
            <a:off x="3401211" y="3498850"/>
            <a:ext cx="4471269" cy="3128604"/>
          </a:xfrm>
          <a:prstGeom prst="rect">
            <a:avLst/>
          </a:prstGeom>
          <a:ln w="12700">
            <a:miter lim="400000"/>
          </a:ln>
        </p:spPr>
      </p:pic>
      <p:sp>
        <p:nvSpPr>
          <p:cNvPr id="427" name="relevance score"/>
          <p:cNvSpPr txBox="1"/>
          <p:nvPr/>
        </p:nvSpPr>
        <p:spPr>
          <a:xfrm>
            <a:off x="6021203" y="4755095"/>
            <a:ext cx="212066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score</a:t>
            </a:r>
          </a:p>
        </p:txBody>
      </p:sp>
      <p:sp>
        <p:nvSpPr>
          <p:cNvPr id="428" name="relevance judg@l"/>
          <p:cNvSpPr txBox="1"/>
          <p:nvPr/>
        </p:nvSpPr>
        <p:spPr>
          <a:xfrm>
            <a:off x="6288117" y="3476543"/>
            <a:ext cx="230597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judg@l</a:t>
            </a:r>
          </a:p>
        </p:txBody>
      </p:sp>
      <p:sp>
        <p:nvSpPr>
          <p:cNvPr id="429" name="Line"/>
          <p:cNvSpPr/>
          <p:nvPr/>
        </p:nvSpPr>
        <p:spPr>
          <a:xfrm flipH="1" flipV="1">
            <a:off x="6316945" y="4480585"/>
            <a:ext cx="692436" cy="326085"/>
          </a:xfrm>
          <a:prstGeom prst="line">
            <a:avLst/>
          </a:prstGeom>
          <a:ln w="25400">
            <a:solidFill>
              <a:srgbClr val="000000"/>
            </a:solidFill>
            <a:tailEnd type="triangle"/>
          </a:ln>
        </p:spPr>
        <p:txBody>
          <a:bodyPr lIns="45718" tIns="45718" rIns="45718" bIns="45718"/>
          <a:lstStyle/>
          <a:p>
            <a:pPr/>
          </a:p>
        </p:txBody>
      </p:sp>
      <p:sp>
        <p:nvSpPr>
          <p:cNvPr id="430" name="Line"/>
          <p:cNvSpPr/>
          <p:nvPr/>
        </p:nvSpPr>
        <p:spPr>
          <a:xfrm flipH="1">
            <a:off x="6161518" y="3858758"/>
            <a:ext cx="675570" cy="376669"/>
          </a:xfrm>
          <a:prstGeom prst="line">
            <a:avLst/>
          </a:prstGeom>
          <a:ln w="25400">
            <a:solidFill>
              <a:srgbClr val="000000"/>
            </a:solidFill>
            <a:tailEnd type="triangle"/>
          </a:ln>
        </p:spPr>
        <p:txBody>
          <a:bodyPr lIns="45718" tIns="45718" rIns="45718" bIns="45718"/>
          <a:lstStyle/>
          <a:p>
            <a:pPr/>
          </a:p>
        </p:txBody>
      </p:sp>
      <p:pic>
        <p:nvPicPr>
          <p:cNvPr id="431" name="latex-image-1.pdf" descr="latex-image-1.pdf"/>
          <p:cNvPicPr>
            <a:picLocks noChangeAspect="1"/>
          </p:cNvPicPr>
          <p:nvPr/>
        </p:nvPicPr>
        <p:blipFill>
          <a:blip r:embed="rId4">
            <a:extLst/>
          </a:blip>
          <a:stretch>
            <a:fillRect/>
          </a:stretch>
        </p:blipFill>
        <p:spPr>
          <a:xfrm>
            <a:off x="8601372" y="3389987"/>
            <a:ext cx="2900907" cy="560626"/>
          </a:xfrm>
          <a:prstGeom prst="rect">
            <a:avLst/>
          </a:prstGeom>
          <a:ln w="12700">
            <a:miter lim="400000"/>
          </a:ln>
        </p:spPr>
      </p:pic>
      <p:sp>
        <p:nvSpPr>
          <p:cNvPr id="432" name="Pivoted Document Length Normalization: http://singhal.info/pivoted-dln.pdf"/>
          <p:cNvSpPr txBox="1"/>
          <p:nvPr/>
        </p:nvSpPr>
        <p:spPr>
          <a:xfrm>
            <a:off x="493266" y="6404329"/>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2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9" grpId="1"/>
      <p:bldP build="whole" bldLvl="1" animBg="1" rev="0" advAuto="0" spid="430" grpId="2"/>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3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38"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39" name="Image" descr="Image"/>
          <p:cNvPicPr>
            <a:picLocks noChangeAspect="1"/>
          </p:cNvPicPr>
          <p:nvPr/>
        </p:nvPicPr>
        <p:blipFill>
          <a:blip r:embed="rId3">
            <a:extLst/>
          </a:blip>
          <a:stretch>
            <a:fillRect/>
          </a:stretch>
        </p:blipFill>
        <p:spPr>
          <a:xfrm>
            <a:off x="954059" y="2513134"/>
            <a:ext cx="7402371" cy="3475127"/>
          </a:xfrm>
          <a:prstGeom prst="rect">
            <a:avLst/>
          </a:prstGeom>
          <a:ln w="12700">
            <a:miter lim="400000"/>
          </a:ln>
        </p:spPr>
      </p:pic>
      <p:sp>
        <p:nvSpPr>
          <p:cNvPr id="446" name="Connection Line"/>
          <p:cNvSpPr/>
          <p:nvPr/>
        </p:nvSpPr>
        <p:spPr>
          <a:xfrm>
            <a:off x="4655244" y="4213719"/>
            <a:ext cx="1674649" cy="1267101"/>
          </a:xfrm>
          <a:custGeom>
            <a:avLst/>
            <a:gdLst/>
            <a:ahLst/>
            <a:cxnLst>
              <a:cxn ang="0">
                <a:pos x="wd2" y="hd2"/>
              </a:cxn>
              <a:cxn ang="5400000">
                <a:pos x="wd2" y="hd2"/>
              </a:cxn>
              <a:cxn ang="10800000">
                <a:pos x="wd2" y="hd2"/>
              </a:cxn>
              <a:cxn ang="16200000">
                <a:pos x="wd2" y="hd2"/>
              </a:cxn>
            </a:cxnLst>
            <a:rect l="0" t="0" r="r" b="b"/>
            <a:pathLst>
              <a:path w="21600" h="19562" fill="norm" stroke="1" extrusionOk="0">
                <a:moveTo>
                  <a:pt x="21600" y="19562"/>
                </a:moveTo>
                <a:cubicBezTo>
                  <a:pt x="19886" y="4292"/>
                  <a:pt x="12686" y="-2038"/>
                  <a:pt x="0" y="571"/>
                </a:cubicBezTo>
              </a:path>
            </a:pathLst>
          </a:custGeom>
          <a:ln w="25400">
            <a:solidFill>
              <a:srgbClr val="FF2600"/>
            </a:solidFill>
            <a:tailEnd type="triangle"/>
          </a:ln>
          <a:effectLst>
            <a:outerShdw sx="100000" sy="100000" kx="0" ky="0" algn="b" rotWithShape="0" blurRad="38100" dist="23000" dir="5400000">
              <a:srgbClr val="000000">
                <a:alpha val="35000"/>
              </a:srgbClr>
            </a:outerShdw>
          </a:effectLst>
        </p:spPr>
        <p:txBody>
          <a:bodyPr/>
          <a:lstStyle/>
          <a:p>
            <a:pPr/>
          </a:p>
        </p:txBody>
      </p:sp>
      <p:pic>
        <p:nvPicPr>
          <p:cNvPr id="441" name="latex-image-1.pdf" descr="latex-image-1.pdf"/>
          <p:cNvPicPr>
            <a:picLocks noChangeAspect="1"/>
          </p:cNvPicPr>
          <p:nvPr/>
        </p:nvPicPr>
        <p:blipFill>
          <a:blip r:embed="rId4">
            <a:extLst/>
          </a:blip>
          <a:stretch>
            <a:fillRect/>
          </a:stretch>
        </p:blipFill>
        <p:spPr>
          <a:xfrm>
            <a:off x="401439" y="6136398"/>
            <a:ext cx="8899467" cy="285835"/>
          </a:xfrm>
          <a:prstGeom prst="rect">
            <a:avLst/>
          </a:prstGeom>
          <a:ln w="12700">
            <a:miter lim="400000"/>
          </a:ln>
        </p:spPr>
      </p:pic>
      <p:sp>
        <p:nvSpPr>
          <p:cNvPr id="442" name="Rectangle"/>
          <p:cNvSpPr/>
          <p:nvPr/>
        </p:nvSpPr>
        <p:spPr>
          <a:xfrm>
            <a:off x="3365500" y="5993714"/>
            <a:ext cx="2579490" cy="577107"/>
          </a:xfrm>
          <a:prstGeom prst="rect">
            <a:avLst/>
          </a:prstGeom>
          <a:ln w="50800">
            <a:solidFill>
              <a:srgbClr val="FF2600"/>
            </a:solidFill>
          </a:ln>
        </p:spPr>
        <p:txBody>
          <a:bodyPr lIns="45718" tIns="45718" rIns="45718" bIns="45718" anchor="ctr"/>
          <a:lstStyle/>
          <a:p>
            <a:pPr/>
          </a:p>
        </p:txBody>
      </p:sp>
      <p:pic>
        <p:nvPicPr>
          <p:cNvPr id="443" name="latex-image-1.pdf" descr="latex-image-1.pdf"/>
          <p:cNvPicPr>
            <a:picLocks noChangeAspect="1"/>
          </p:cNvPicPr>
          <p:nvPr/>
        </p:nvPicPr>
        <p:blipFill>
          <a:blip r:embed="rId5">
            <a:extLst/>
          </a:blip>
          <a:stretch>
            <a:fillRect/>
          </a:stretch>
        </p:blipFill>
        <p:spPr>
          <a:xfrm>
            <a:off x="9019033" y="3450927"/>
            <a:ext cx="881775" cy="246077"/>
          </a:xfrm>
          <a:prstGeom prst="rect">
            <a:avLst/>
          </a:prstGeom>
          <a:ln w="12700">
            <a:miter lim="400000"/>
          </a:ln>
        </p:spPr>
      </p:pic>
      <p:pic>
        <p:nvPicPr>
          <p:cNvPr id="444" name="latex-image-1.pdf" descr="latex-image-1.pdf"/>
          <p:cNvPicPr>
            <a:picLocks noChangeAspect="1"/>
          </p:cNvPicPr>
          <p:nvPr/>
        </p:nvPicPr>
        <p:blipFill>
          <a:blip r:embed="rId6">
            <a:extLst/>
          </a:blip>
          <a:stretch>
            <a:fillRect/>
          </a:stretch>
        </p:blipFill>
        <p:spPr>
          <a:xfrm>
            <a:off x="8280223" y="4131913"/>
            <a:ext cx="3743502" cy="237569"/>
          </a:xfrm>
          <a:prstGeom prst="rect">
            <a:avLst/>
          </a:prstGeom>
          <a:ln w="12700">
            <a:miter lim="400000"/>
          </a:ln>
        </p:spPr>
      </p:pic>
      <p:sp>
        <p:nvSpPr>
          <p:cNvPr id="445" name="Pivoted Document Length Normalization: http://singhal.info/pivoted-dln.pdf"/>
          <p:cNvSpPr txBox="1"/>
          <p:nvPr/>
        </p:nvSpPr>
        <p:spPr>
          <a:xfrm>
            <a:off x="493266" y="6597707"/>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2"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5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52"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53" name="Image" descr="Image"/>
          <p:cNvPicPr>
            <a:picLocks noChangeAspect="1"/>
          </p:cNvPicPr>
          <p:nvPr/>
        </p:nvPicPr>
        <p:blipFill>
          <a:blip r:embed="rId3">
            <a:extLst/>
          </a:blip>
          <a:stretch>
            <a:fillRect/>
          </a:stretch>
        </p:blipFill>
        <p:spPr>
          <a:xfrm>
            <a:off x="1911350" y="2819400"/>
            <a:ext cx="5880100" cy="787400"/>
          </a:xfrm>
          <a:prstGeom prst="rect">
            <a:avLst/>
          </a:prstGeom>
          <a:ln w="12700">
            <a:miter lim="400000"/>
          </a:ln>
        </p:spPr>
      </p:pic>
      <p:pic>
        <p:nvPicPr>
          <p:cNvPr id="454" name="Image" descr="Image"/>
          <p:cNvPicPr>
            <a:picLocks noChangeAspect="1"/>
          </p:cNvPicPr>
          <p:nvPr/>
        </p:nvPicPr>
        <p:blipFill>
          <a:blip r:embed="rId4">
            <a:extLst/>
          </a:blip>
          <a:stretch>
            <a:fillRect/>
          </a:stretch>
        </p:blipFill>
        <p:spPr>
          <a:xfrm>
            <a:off x="1993900" y="3651250"/>
            <a:ext cx="5299257" cy="944283"/>
          </a:xfrm>
          <a:prstGeom prst="rect">
            <a:avLst/>
          </a:prstGeom>
          <a:ln w="12700">
            <a:miter lim="400000"/>
          </a:ln>
        </p:spPr>
      </p:pic>
      <p:sp>
        <p:nvSpPr>
          <p:cNvPr id="455" name="standard formulation for doc length normalization"/>
          <p:cNvSpPr txBox="1"/>
          <p:nvPr/>
        </p:nvSpPr>
        <p:spPr>
          <a:xfrm>
            <a:off x="3620903" y="5995741"/>
            <a:ext cx="7271247" cy="3875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standard formulation for doc length normalization</a:t>
            </a:r>
          </a:p>
        </p:txBody>
      </p:sp>
      <p:pic>
        <p:nvPicPr>
          <p:cNvPr id="456" name="Image" descr="Image"/>
          <p:cNvPicPr>
            <a:picLocks noChangeAspect="1"/>
          </p:cNvPicPr>
          <p:nvPr/>
        </p:nvPicPr>
        <p:blipFill>
          <a:blip r:embed="rId5">
            <a:extLst/>
          </a:blip>
          <a:stretch>
            <a:fillRect/>
          </a:stretch>
        </p:blipFill>
        <p:spPr>
          <a:xfrm>
            <a:off x="1715881" y="4870168"/>
            <a:ext cx="6271038" cy="850938"/>
          </a:xfrm>
          <a:prstGeom prst="rect">
            <a:avLst/>
          </a:prstGeom>
          <a:ln w="12700">
            <a:miter lim="400000"/>
          </a:ln>
        </p:spPr>
      </p:pic>
      <p:sp>
        <p:nvSpPr>
          <p:cNvPr id="457" name="Rectangle"/>
          <p:cNvSpPr/>
          <p:nvPr/>
        </p:nvSpPr>
        <p:spPr>
          <a:xfrm>
            <a:off x="2136528" y="4019445"/>
            <a:ext cx="5014001" cy="563388"/>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58" name="fixing pivot to avgdl"/>
          <p:cNvSpPr txBox="1"/>
          <p:nvPr/>
        </p:nvSpPr>
        <p:spPr>
          <a:xfrm>
            <a:off x="7799203" y="4107382"/>
            <a:ext cx="262294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fixing pivot to avgdl</a:t>
            </a:r>
          </a:p>
        </p:txBody>
      </p:sp>
      <p:sp>
        <p:nvSpPr>
          <p:cNvPr id="459" name="Line"/>
          <p:cNvSpPr/>
          <p:nvPr/>
        </p:nvSpPr>
        <p:spPr>
          <a:xfrm flipH="1">
            <a:off x="7218645" y="4290085"/>
            <a:ext cx="525142" cy="1"/>
          </a:xfrm>
          <a:prstGeom prst="line">
            <a:avLst/>
          </a:prstGeom>
          <a:ln w="25400">
            <a:solidFill>
              <a:srgbClr val="FF2600"/>
            </a:solidFill>
            <a:tailEnd type="triangle"/>
          </a:ln>
        </p:spPr>
        <p:txBody>
          <a:bodyPr lIns="45718" tIns="45718" rIns="45718" bIns="45718"/>
          <a:lstStyle/>
          <a:p>
            <a:pPr/>
          </a:p>
        </p:txBody>
      </p:sp>
      <p:sp>
        <p:nvSpPr>
          <p:cNvPr id="460" name="Line"/>
          <p:cNvSpPr/>
          <p:nvPr/>
        </p:nvSpPr>
        <p:spPr>
          <a:xfrm flipH="1">
            <a:off x="7637745" y="5284583"/>
            <a:ext cx="525142" cy="1"/>
          </a:xfrm>
          <a:prstGeom prst="line">
            <a:avLst/>
          </a:prstGeom>
          <a:ln w="25400">
            <a:solidFill>
              <a:srgbClr val="FF2600"/>
            </a:solidFill>
            <a:tailEnd type="triangle"/>
          </a:ln>
        </p:spPr>
        <p:txBody>
          <a:bodyPr lIns="45718" tIns="45718" rIns="45718" bIns="45718"/>
          <a:lstStyle/>
          <a:p>
            <a:pPr/>
          </a:p>
        </p:txBody>
      </p:sp>
      <p:pic>
        <p:nvPicPr>
          <p:cNvPr id="461" name="latex-image-1.pdf" descr="latex-image-1.pdf"/>
          <p:cNvPicPr>
            <a:picLocks noChangeAspect="1"/>
          </p:cNvPicPr>
          <p:nvPr/>
        </p:nvPicPr>
        <p:blipFill>
          <a:blip r:embed="rId6">
            <a:extLst/>
          </a:blip>
          <a:stretch>
            <a:fillRect/>
          </a:stretch>
        </p:blipFill>
        <p:spPr>
          <a:xfrm>
            <a:off x="8402191" y="4924665"/>
            <a:ext cx="1865319" cy="657449"/>
          </a:xfrm>
          <a:prstGeom prst="rect">
            <a:avLst/>
          </a:prstGeom>
          <a:ln w="12700">
            <a:miter lim="400000"/>
          </a:ln>
        </p:spPr>
      </p:pic>
      <p:sp>
        <p:nvSpPr>
          <p:cNvPr id="462" name="Pivoted Document Length Normalization: http://singhal.info/pivoted-dln.pdf"/>
          <p:cNvSpPr txBox="1"/>
          <p:nvPr/>
        </p:nvSpPr>
        <p:spPr>
          <a:xfrm>
            <a:off x="493266" y="6404329"/>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6" name="More on retrieval model design heuristic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More on retrieval model design heuristics</a:t>
            </a:r>
          </a:p>
        </p:txBody>
      </p:sp>
      <p:sp>
        <p:nvSpPr>
          <p:cNvPr id="467"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68" name="Axiomatic thinking in information retrieval [Fang et al., SIGIR 2004]"/>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Axiomatic thinking in information retrieval [Fang et al., SIGIR 2004]</a:t>
            </a:r>
          </a:p>
        </p:txBody>
      </p:sp>
      <p:pic>
        <p:nvPicPr>
          <p:cNvPr id="469" name="Image" descr="Image"/>
          <p:cNvPicPr>
            <a:picLocks noChangeAspect="1"/>
          </p:cNvPicPr>
          <p:nvPr/>
        </p:nvPicPr>
        <p:blipFill>
          <a:blip r:embed="rId3">
            <a:extLst/>
          </a:blip>
          <a:stretch>
            <a:fillRect/>
          </a:stretch>
        </p:blipFill>
        <p:spPr>
          <a:xfrm>
            <a:off x="438150" y="2508250"/>
            <a:ext cx="11315700" cy="35941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0" name="Image" descr="Image"/>
          <p:cNvPicPr>
            <a:picLocks noChangeAspect="1"/>
          </p:cNvPicPr>
          <p:nvPr/>
        </p:nvPicPr>
        <p:blipFill>
          <a:blip r:embed="rId3">
            <a:extLst/>
          </a:blip>
          <a:stretch>
            <a:fillRect/>
          </a:stretch>
        </p:blipFill>
        <p:spPr>
          <a:xfrm>
            <a:off x="3484349" y="0"/>
            <a:ext cx="5223302" cy="6858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74" name="The other side of information retrieval techniques…"/>
          <p:cNvSpPr txBox="1"/>
          <p:nvPr>
            <p:ph type="body" idx="4294967295"/>
          </p:nvPr>
        </p:nvSpPr>
        <p:spPr>
          <a:xfrm>
            <a:off x="656554" y="17174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other side of information retrieval techniques</a:t>
            </a:r>
          </a:p>
          <a:p>
            <a:pPr lvl="1" marL="800100" indent="-342900">
              <a:spcBef>
                <a:spcPts val="500"/>
              </a:spcBef>
              <a:buChar char="•"/>
              <a:defRPr sz="2400">
                <a:solidFill>
                  <a:srgbClr val="000000"/>
                </a:solidFill>
                <a:latin typeface="Arial"/>
                <a:ea typeface="Arial"/>
                <a:cs typeface="Arial"/>
                <a:sym typeface="Arial"/>
              </a:defRPr>
            </a:pPr>
            <a:r>
              <a:t>Recommender systems (users who bought this also bought…)</a:t>
            </a:r>
          </a:p>
          <a:p>
            <a:pPr lvl="1" marL="800100" indent="-342900">
              <a:spcBef>
                <a:spcPts val="500"/>
              </a:spcBef>
              <a:buChar char="•"/>
              <a:defRPr sz="2400">
                <a:solidFill>
                  <a:srgbClr val="000000"/>
                </a:solidFill>
                <a:latin typeface="Arial"/>
                <a:ea typeface="Arial"/>
                <a:cs typeface="Arial"/>
                <a:sym typeface="Arial"/>
              </a:defRPr>
            </a:pPr>
            <a:r>
              <a:t>Online advertising </a:t>
            </a:r>
          </a:p>
        </p:txBody>
      </p:sp>
      <p:pic>
        <p:nvPicPr>
          <p:cNvPr id="475" name="Image" descr="Image"/>
          <p:cNvPicPr>
            <a:picLocks noChangeAspect="1"/>
          </p:cNvPicPr>
          <p:nvPr/>
        </p:nvPicPr>
        <p:blipFill>
          <a:blip r:embed="rId3">
            <a:extLst/>
          </a:blip>
          <a:stretch>
            <a:fillRect/>
          </a:stretch>
        </p:blipFill>
        <p:spPr>
          <a:xfrm>
            <a:off x="825500" y="3263900"/>
            <a:ext cx="5421616" cy="2744275"/>
          </a:xfrm>
          <a:prstGeom prst="rect">
            <a:avLst/>
          </a:prstGeom>
          <a:ln w="12700">
            <a:miter lim="400000"/>
          </a:ln>
        </p:spPr>
      </p:pic>
      <p:pic>
        <p:nvPicPr>
          <p:cNvPr id="476" name="Image" descr="Image"/>
          <p:cNvPicPr>
            <a:picLocks noChangeAspect="1"/>
          </p:cNvPicPr>
          <p:nvPr/>
        </p:nvPicPr>
        <p:blipFill>
          <a:blip r:embed="rId4">
            <a:extLst/>
          </a:blip>
          <a:stretch>
            <a:fillRect/>
          </a:stretch>
        </p:blipFill>
        <p:spPr>
          <a:xfrm>
            <a:off x="6058598" y="3045859"/>
            <a:ext cx="9824156" cy="5192885"/>
          </a:xfrm>
          <a:prstGeom prst="rect">
            <a:avLst/>
          </a:prstGeom>
          <a:ln w="12700">
            <a:miter lim="400000"/>
          </a:ln>
        </p:spPr>
      </p:pic>
      <p:sp>
        <p:nvSpPr>
          <p:cNvPr id="477"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78" name="Rectangle"/>
          <p:cNvSpPr/>
          <p:nvPr/>
        </p:nvSpPr>
        <p:spPr>
          <a:xfrm>
            <a:off x="6363220" y="6466897"/>
            <a:ext cx="5965414" cy="657450"/>
          </a:xfrm>
          <a:prstGeom prst="rect">
            <a:avLst/>
          </a:prstGeom>
          <a:solidFill>
            <a:srgbClr val="FFFFFF"/>
          </a:solidFill>
          <a:ln w="12700">
            <a:miter lim="400000"/>
          </a:ln>
        </p:spPr>
        <p:txBody>
          <a:bodyPr lIns="45718" tIns="45718" rIns="45718" bIns="45718" anchor="ctr"/>
          <a:lstStyle/>
          <a:p>
            <a:pPr/>
          </a:p>
        </p:txBody>
      </p:sp>
      <p:sp>
        <p:nvSpPr>
          <p:cNvPr id="479" name="Rectangle"/>
          <p:cNvSpPr/>
          <p:nvPr/>
        </p:nvSpPr>
        <p:spPr>
          <a:xfrm>
            <a:off x="11951468" y="2847397"/>
            <a:ext cx="5800066" cy="4030540"/>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84"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85" name="Image" descr="Image"/>
          <p:cNvPicPr>
            <a:picLocks noChangeAspect="1"/>
          </p:cNvPicPr>
          <p:nvPr/>
        </p:nvPicPr>
        <p:blipFill>
          <a:blip r:embed="rId3">
            <a:extLst/>
          </a:blip>
          <a:stretch>
            <a:fillRect/>
          </a:stretch>
        </p:blipFill>
        <p:spPr>
          <a:xfrm>
            <a:off x="264616" y="1343087"/>
            <a:ext cx="11662768" cy="5067077"/>
          </a:xfrm>
          <a:prstGeom prst="rect">
            <a:avLst/>
          </a:prstGeom>
          <a:ln w="12700">
            <a:miter lim="400000"/>
          </a:ln>
        </p:spPr>
      </p:pic>
      <p:sp>
        <p:nvSpPr>
          <p:cNvPr id="486" name="Factoid question answering systems"/>
          <p:cNvSpPr txBox="1"/>
          <p:nvPr>
            <p:ph type="body" idx="4294967295"/>
          </p:nvPr>
        </p:nvSpPr>
        <p:spPr>
          <a:xfrm>
            <a:off x="656554" y="17174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Factoid question answering systems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90" name="Syllabu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Syllabus</a:t>
            </a:r>
          </a:p>
        </p:txBody>
      </p:sp>
      <p:sp>
        <p:nvSpPr>
          <p:cNvPr id="491" name="Vector space model, TF-IDF"/>
          <p:cNvSpPr txBox="1"/>
          <p:nvPr/>
        </p:nvSpPr>
        <p:spPr>
          <a:xfrm>
            <a:off x="1075251" y="1839415"/>
            <a:ext cx="374024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Vector space model, TF-IDF</a:t>
            </a:r>
          </a:p>
        </p:txBody>
      </p:sp>
      <p:sp>
        <p:nvSpPr>
          <p:cNvPr id="492" name="Probability ranking principle, BM25"/>
          <p:cNvSpPr txBox="1"/>
          <p:nvPr/>
        </p:nvSpPr>
        <p:spPr>
          <a:xfrm>
            <a:off x="1075251" y="2385515"/>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Probability ranking principle, BM25</a:t>
            </a:r>
          </a:p>
        </p:txBody>
      </p:sp>
      <p:sp>
        <p:nvSpPr>
          <p:cNvPr id="493" name="IR evaluation, query completion"/>
          <p:cNvSpPr txBox="1"/>
          <p:nvPr/>
        </p:nvSpPr>
        <p:spPr>
          <a:xfrm>
            <a:off x="1075251" y="295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IR evaluation, query completion</a:t>
            </a:r>
          </a:p>
        </p:txBody>
      </p:sp>
      <p:sp>
        <p:nvSpPr>
          <p:cNvPr id="494" name="Inverted index, ES, PageRank, HITS"/>
          <p:cNvSpPr txBox="1"/>
          <p:nvPr/>
        </p:nvSpPr>
        <p:spPr>
          <a:xfrm>
            <a:off x="1075251" y="3529892"/>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Inverted index, ES, PageRank, HITS</a:t>
            </a:r>
          </a:p>
        </p:txBody>
      </p:sp>
      <p:sp>
        <p:nvSpPr>
          <p:cNvPr id="495" name="Relevance feedback, PRF"/>
          <p:cNvSpPr txBox="1"/>
          <p:nvPr/>
        </p:nvSpPr>
        <p:spPr>
          <a:xfrm>
            <a:off x="1075251" y="4102081"/>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Relevance feedback, PRF</a:t>
            </a:r>
          </a:p>
        </p:txBody>
      </p:sp>
      <p:sp>
        <p:nvSpPr>
          <p:cNvPr id="496" name="EM algorithm"/>
          <p:cNvSpPr txBox="1"/>
          <p:nvPr/>
        </p:nvSpPr>
        <p:spPr>
          <a:xfrm>
            <a:off x="7095051" y="17024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EM algorithm</a:t>
            </a:r>
          </a:p>
        </p:txBody>
      </p:sp>
      <p:sp>
        <p:nvSpPr>
          <p:cNvPr id="497" name="RNN/LSTM"/>
          <p:cNvSpPr txBox="1"/>
          <p:nvPr/>
        </p:nvSpPr>
        <p:spPr>
          <a:xfrm>
            <a:off x="7095051" y="21977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RNN/LSTM</a:t>
            </a:r>
          </a:p>
        </p:txBody>
      </p:sp>
      <p:sp>
        <p:nvSpPr>
          <p:cNvPr id="498" name="Transformer/Bert"/>
          <p:cNvSpPr txBox="1"/>
          <p:nvPr/>
        </p:nvSpPr>
        <p:spPr>
          <a:xfrm>
            <a:off x="7095051" y="2693070"/>
            <a:ext cx="458926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Transformer/Bert</a:t>
            </a:r>
          </a:p>
        </p:txBody>
      </p:sp>
      <p:sp>
        <p:nvSpPr>
          <p:cNvPr id="499" name="Frontier topic: recommender system"/>
          <p:cNvSpPr txBox="1"/>
          <p:nvPr/>
        </p:nvSpPr>
        <p:spPr>
          <a:xfrm>
            <a:off x="7095051" y="45071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recommender system</a:t>
            </a:r>
          </a:p>
        </p:txBody>
      </p:sp>
      <p:sp>
        <p:nvSpPr>
          <p:cNvPr id="500" name="Frontier topic: opinion analysis/mining"/>
          <p:cNvSpPr txBox="1"/>
          <p:nvPr/>
        </p:nvSpPr>
        <p:spPr>
          <a:xfrm>
            <a:off x="7095051" y="50024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opinion analysis/mining</a:t>
            </a:r>
          </a:p>
        </p:txBody>
      </p:sp>
      <p:sp>
        <p:nvSpPr>
          <p:cNvPr id="501" name="Frontier topic: NMT, program synthesis"/>
          <p:cNvSpPr txBox="1"/>
          <p:nvPr/>
        </p:nvSpPr>
        <p:spPr>
          <a:xfrm>
            <a:off x="7095051" y="549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NMT, program synthesis</a:t>
            </a:r>
          </a:p>
        </p:txBody>
      </p:sp>
      <p:sp>
        <p:nvSpPr>
          <p:cNvPr id="502" name="Neural IR"/>
          <p:cNvSpPr txBox="1"/>
          <p:nvPr/>
        </p:nvSpPr>
        <p:spPr>
          <a:xfrm>
            <a:off x="1075251" y="4674269"/>
            <a:ext cx="4589263"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Neural IR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9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9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9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9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50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50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11"/>
      <p:bldP build="whole" bldLvl="1" animBg="1" rev="0" advAuto="0" spid="492" grpId="2"/>
      <p:bldP build="whole" bldLvl="1" animBg="1" rev="0" advAuto="0" spid="494" grpId="4"/>
      <p:bldP build="whole" bldLvl="1" animBg="1" rev="0" advAuto="0" spid="497" grpId="7"/>
      <p:bldP build="whole" bldLvl="1" animBg="1" rev="0" advAuto="0" spid="499" grpId="9"/>
      <p:bldP build="whole" bldLvl="1" animBg="1" rev="0" advAuto="0" spid="496" grpId="6"/>
      <p:bldP build="whole" bldLvl="1" animBg="1" rev="0" advAuto="0" spid="502" grpId="12"/>
      <p:bldP build="whole" bldLvl="1" animBg="1" rev="0" advAuto="0" spid="491" grpId="1"/>
      <p:bldP build="whole" bldLvl="1" animBg="1" rev="0" advAuto="0" spid="493" grpId="3"/>
      <p:bldP build="whole" bldLvl="1" animBg="1" rev="0" advAuto="0" spid="495" grpId="5"/>
      <p:bldP build="whole" bldLvl="1" animBg="1" rev="0" advAuto="0" spid="498" grpId="8"/>
      <p:bldP build="whole" bldLvl="1" animBg="1" rev="0" advAuto="0" spid="500" grpId="10"/>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6" name="Assignment goal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Assignment goals</a:t>
            </a:r>
          </a:p>
        </p:txBody>
      </p:sp>
      <p:sp>
        <p:nvSpPr>
          <p:cNvPr id="507" name="Upon successful completion of this course, students should be able to:…"/>
          <p:cNvSpPr txBox="1"/>
          <p:nvPr>
            <p:ph type="body" idx="4294967295"/>
          </p:nvPr>
        </p:nvSpPr>
        <p:spPr>
          <a:xfrm>
            <a:off x="681954" y="1742860"/>
            <a:ext cx="10828092" cy="5504837"/>
          </a:xfrm>
          <a:prstGeom prst="rect">
            <a:avLst/>
          </a:prstGeom>
        </p:spPr>
        <p:txBody>
          <a:bodyPr lIns="45719" tIns="45719" rIns="45719" bIns="45719"/>
          <a:lstStyle/>
          <a:p>
            <a:pPr marL="0" indent="0">
              <a:lnSpc>
                <a:spcPts val="4000"/>
              </a:lnSpc>
              <a:spcBef>
                <a:spcPts val="0"/>
              </a:spcBef>
              <a:buSzTx/>
              <a:buFontTx/>
              <a:buNone/>
              <a:defRPr sz="1900">
                <a:solidFill>
                  <a:srgbClr val="333333"/>
                </a:solidFill>
                <a:latin typeface="Arial"/>
                <a:ea typeface="Arial"/>
                <a:cs typeface="Arial"/>
                <a:sym typeface="Arial"/>
              </a:defRPr>
            </a:pPr>
            <a:r>
              <a:t>Upon successful completion of this course, students should be able to:</a:t>
            </a:r>
          </a:p>
          <a:p>
            <a:pPr marL="0" indent="0">
              <a:lnSpc>
                <a:spcPts val="4000"/>
              </a:lnSpc>
              <a:spcBef>
                <a:spcPts val="0"/>
              </a:spcBef>
              <a:buSzTx/>
              <a:buFontTx/>
              <a:buNon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Evaluate ranking algorithms by using information retrieval evaluation techniques, and implement text retrieval models such as TF-IDF and BM25;</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Elastic search to implement a prototypical search engine on Twitter data;</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Derive inference algorithms for the maximum likelihood estimation (MLE), implement the expectation maximization (EM) algorithm;</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state-of-the-art tools such as LSTM/Bert for text classification tasks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Hybrid teaching requirement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Hybrid teaching requirements!</a:t>
            </a:r>
          </a:p>
        </p:txBody>
      </p:sp>
      <p:sp>
        <p:nvSpPr>
          <p:cNvPr id="8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86" name="Image" descr="Image"/>
          <p:cNvPicPr>
            <a:picLocks noChangeAspect="1"/>
          </p:cNvPicPr>
          <p:nvPr/>
        </p:nvPicPr>
        <p:blipFill>
          <a:blip r:embed="rId3">
            <a:extLst/>
          </a:blip>
          <a:stretch>
            <a:fillRect/>
          </a:stretch>
        </p:blipFill>
        <p:spPr>
          <a:xfrm>
            <a:off x="6245774" y="1993859"/>
            <a:ext cx="4875016" cy="3248352"/>
          </a:xfrm>
          <a:prstGeom prst="rect">
            <a:avLst/>
          </a:prstGeom>
          <a:ln w="12700">
            <a:miter lim="400000"/>
          </a:ln>
        </p:spPr>
      </p:pic>
      <p:sp>
        <p:nvSpPr>
          <p:cNvPr id="87" name="Mask is required in classroom…"/>
          <p:cNvSpPr txBox="1"/>
          <p:nvPr>
            <p:ph type="body" sz="quarter" idx="4294967295"/>
          </p:nvPr>
        </p:nvSpPr>
        <p:spPr>
          <a:xfrm>
            <a:off x="681954" y="1742860"/>
            <a:ext cx="4875016" cy="288377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Mask is required in classroom</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Only come to the classroom if </a:t>
            </a:r>
          </a:p>
          <a:p>
            <a:pPr lvl="1" marL="800100" indent="-342900">
              <a:spcBef>
                <a:spcPts val="500"/>
              </a:spcBef>
              <a:buChar char="•"/>
              <a:defRPr sz="2400">
                <a:solidFill>
                  <a:srgbClr val="000000"/>
                </a:solidFill>
                <a:latin typeface="Arial"/>
                <a:ea typeface="Arial"/>
                <a:cs typeface="Arial"/>
                <a:sym typeface="Arial"/>
              </a:defRPr>
            </a:pPr>
            <a:r>
              <a:t>You are fully vaccinated</a:t>
            </a:r>
          </a:p>
          <a:p>
            <a:pPr lvl="1" marL="800100" indent="-342900">
              <a:spcBef>
                <a:spcPts val="500"/>
              </a:spcBef>
              <a:buChar char="•"/>
              <a:defRPr sz="2400">
                <a:solidFill>
                  <a:srgbClr val="000000"/>
                </a:solidFill>
                <a:latin typeface="Arial"/>
                <a:ea typeface="Arial"/>
                <a:cs typeface="Arial"/>
                <a:sym typeface="Arial"/>
              </a:defRPr>
            </a:pPr>
            <a:r>
              <a:t>Show a negative testing result within 5 days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Prerequisit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Prerequisite</a:t>
            </a:r>
          </a:p>
        </p:txBody>
      </p:sp>
      <p:sp>
        <p:nvSpPr>
          <p:cNvPr id="92" name="Recommended: A good knowledge on statistics and probability…"/>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rPr b="1"/>
              <a:t>Recommended</a:t>
            </a:r>
            <a:r>
              <a:t>: A good knowledge on statistics and probability</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rPr b="1">
                <a:solidFill>
                  <a:srgbClr val="FF2600"/>
                </a:solidFill>
              </a:rPr>
              <a:t>Required</a:t>
            </a:r>
            <a:r>
              <a:t>: Being comfortable with Python programming (</a:t>
            </a:r>
            <a:r>
              <a:rPr>
                <a:solidFill>
                  <a:srgbClr val="FF2600"/>
                </a:solidFill>
              </a:rPr>
              <a:t>pop quiz today</a:t>
            </a:r>
            <a:r>
              <a:t>)</a:t>
            </a:r>
          </a:p>
          <a:p>
            <a:pPr lvl="1" marL="800100" indent="-342900">
              <a:spcBef>
                <a:spcPts val="500"/>
              </a:spcBef>
              <a:buChar char="•"/>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Undergrad: CS115, CS284, MA 232, MA 222</a:t>
            </a:r>
          </a:p>
          <a:p>
            <a:pPr marL="342899" indent="-342899" defTabSz="914400">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Contact the instructor if you aren’t sure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Grading calculator"/>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Grading calculator</a:t>
            </a:r>
          </a:p>
        </p:txBody>
      </p:sp>
      <p:sp>
        <p:nvSpPr>
          <p:cNvPr id="97" name="4 Colab-based assignments - 40%…"/>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4 Colab-based assignments - 40%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Midterm (in class, online) - 30%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Project (paper review, proposal, presentation, final report) - 30%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Late policy"/>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Late policy</a:t>
            </a:r>
          </a:p>
        </p:txBody>
      </p:sp>
      <p:sp>
        <p:nvSpPr>
          <p:cNvPr id="102" name="Submit within 24 hours of deadline - 90%, within 48 hours - 70%, 0 if code not compile…"/>
          <p:cNvSpPr txBox="1"/>
          <p:nvPr>
            <p:ph type="body" idx="4294967295"/>
          </p:nvPr>
        </p:nvSpPr>
        <p:spPr>
          <a:xfrm>
            <a:off x="681954" y="1742860"/>
            <a:ext cx="10828092" cy="3372280"/>
          </a:xfrm>
          <a:prstGeom prst="rect">
            <a:avLst/>
          </a:prstGeom>
        </p:spPr>
        <p:txBody>
          <a:bodyPr lIns="45719" tIns="45719" rIns="45719" bIns="45719"/>
          <a:lstStyle/>
          <a:p>
            <a:pPr marL="342899" indent="-342899">
              <a:spcBef>
                <a:spcPts val="500"/>
              </a:spcBef>
              <a:defRPr sz="2000">
                <a:solidFill>
                  <a:srgbClr val="000000"/>
                </a:solidFill>
                <a:latin typeface="Arial"/>
                <a:ea typeface="Arial"/>
                <a:cs typeface="Arial"/>
                <a:sym typeface="Arial"/>
              </a:defRPr>
            </a:pPr>
            <a:r>
              <a:t>Submit within 24 hours of deadline - 90%, within 48 hours - 70%, 0 if code not compile</a:t>
            </a:r>
          </a:p>
          <a:p>
            <a:pPr marL="342899" indent="-342899">
              <a:spcBef>
                <a:spcPts val="500"/>
              </a:spcBef>
              <a:defRPr sz="2000">
                <a:solidFill>
                  <a:srgbClr val="000000"/>
                </a:solidFill>
                <a:latin typeface="Arial"/>
                <a:ea typeface="Arial"/>
                <a:cs typeface="Arial"/>
                <a:sym typeface="Arial"/>
              </a:defRPr>
            </a:pPr>
          </a:p>
          <a:p>
            <a:pPr marL="342899" indent="-342899">
              <a:spcBef>
                <a:spcPts val="500"/>
              </a:spcBef>
              <a:defRPr sz="2000">
                <a:solidFill>
                  <a:srgbClr val="000000"/>
                </a:solidFill>
                <a:latin typeface="Arial"/>
                <a:ea typeface="Arial"/>
                <a:cs typeface="Arial"/>
                <a:sym typeface="Arial"/>
              </a:defRPr>
            </a:pPr>
            <a:r>
              <a:t>Late by over 48 hours are generally not permitted</a:t>
            </a:r>
          </a:p>
        </p:txBody>
      </p:sp>
      <p:sp>
        <p:nvSpPr>
          <p:cNvPr id="103" name="Rectangle"/>
          <p:cNvSpPr/>
          <p:nvPr/>
        </p:nvSpPr>
        <p:spPr>
          <a:xfrm>
            <a:off x="8090940" y="2393049"/>
            <a:ext cx="557546" cy="924329"/>
          </a:xfrm>
          <a:prstGeom prst="rect">
            <a:avLst/>
          </a:prstGeom>
          <a:solidFill>
            <a:srgbClr val="FFFFFF"/>
          </a:solidFill>
          <a:ln w="12700">
            <a:miter lim="400000"/>
          </a:ln>
        </p:spPr>
        <p:txBody>
          <a:bodyPr lIns="45718" tIns="45718" rIns="45718" bIns="45718" anchor="ctr"/>
          <a:lstStyle/>
          <a:p>
            <a:pPr/>
          </a:p>
        </p:txBody>
      </p:sp>
      <p:sp>
        <p:nvSpPr>
          <p:cNvPr id="104" name="Rectangle"/>
          <p:cNvSpPr/>
          <p:nvPr/>
        </p:nvSpPr>
        <p:spPr>
          <a:xfrm>
            <a:off x="7214485" y="3293546"/>
            <a:ext cx="557546" cy="924328"/>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lagiarism policy"/>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Plagiarism policy</a:t>
            </a:r>
          </a:p>
        </p:txBody>
      </p:sp>
      <p:sp>
        <p:nvSpPr>
          <p:cNvPr id="109" name="We have a very powerful plagiarism detection system, do not take the risk…"/>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b="1" sz="2200">
                <a:solidFill>
                  <a:srgbClr val="FF2600"/>
                </a:solidFill>
                <a:latin typeface="Arial"/>
                <a:ea typeface="Arial"/>
                <a:cs typeface="Arial"/>
                <a:sym typeface="Arial"/>
              </a:defRPr>
            </a:pPr>
            <a:r>
              <a:t>We have a very powerful plagiarism detection system, do not take the risk</a:t>
            </a:r>
          </a:p>
          <a:p>
            <a:pPr marL="342899" indent="-342899">
              <a:spcBef>
                <a:spcPts val="500"/>
              </a:spcBef>
              <a:defRPr b="1" sz="2200">
                <a:solidFill>
                  <a:srgbClr val="FF26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Cheating case in CS284</a:t>
            </a:r>
          </a:p>
          <a:p>
            <a:pPr lvl="1" marL="800100" indent="-342900">
              <a:spcBef>
                <a:spcPts val="500"/>
              </a:spcBef>
              <a:buChar char="•"/>
              <a:defRPr sz="2200">
                <a:solidFill>
                  <a:srgbClr val="000000"/>
                </a:solidFill>
                <a:latin typeface="Arial"/>
                <a:ea typeface="Arial"/>
                <a:cs typeface="Arial"/>
                <a:sym typeface="Arial"/>
              </a:defRPr>
            </a:pPr>
            <a:r>
              <a:t>A student put all his homework on a GitHub public repo</a:t>
            </a:r>
          </a:p>
          <a:p>
            <a:pPr lvl="1" marL="800100" indent="-342900">
              <a:spcBef>
                <a:spcPts val="500"/>
              </a:spcBef>
              <a:buChar char="•"/>
              <a:defRPr sz="2200">
                <a:solidFill>
                  <a:srgbClr val="000000"/>
                </a:solidFill>
                <a:latin typeface="Arial"/>
                <a:ea typeface="Arial"/>
                <a:cs typeface="Arial"/>
                <a:sym typeface="Arial"/>
              </a:defRPr>
            </a:pPr>
            <a:r>
              <a:t>In the end, we found 8+ students copied his code</a:t>
            </a:r>
          </a:p>
        </p:txBody>
      </p:sp>
      <p:sp>
        <p:nvSpPr>
          <p:cNvPr id="110" name="Rectangle"/>
          <p:cNvSpPr/>
          <p:nvPr/>
        </p:nvSpPr>
        <p:spPr>
          <a:xfrm>
            <a:off x="1072451" y="2126597"/>
            <a:ext cx="5773872" cy="485440"/>
          </a:xfrm>
          <a:prstGeom prst="rect">
            <a:avLst/>
          </a:prstGeom>
          <a:solidFill>
            <a:srgbClr val="FFFFFF"/>
          </a:solidFill>
          <a:ln w="12700">
            <a:miter lim="400000"/>
          </a:ln>
        </p:spPr>
        <p:txBody>
          <a:bodyPr lIns="45718" tIns="45718" rIns="45718" bIns="45718" anchor="ctr"/>
          <a:lstStyle/>
          <a:p>
            <a:pPr/>
          </a:p>
        </p:txBody>
      </p:sp>
      <p:pic>
        <p:nvPicPr>
          <p:cNvPr id="111" name="Image" descr="Image"/>
          <p:cNvPicPr>
            <a:picLocks noChangeAspect="1"/>
          </p:cNvPicPr>
          <p:nvPr/>
        </p:nvPicPr>
        <p:blipFill>
          <a:blip r:embed="rId3">
            <a:extLst/>
          </a:blip>
          <a:stretch>
            <a:fillRect/>
          </a:stretch>
        </p:blipFill>
        <p:spPr>
          <a:xfrm>
            <a:off x="135884" y="3887133"/>
            <a:ext cx="12192001" cy="2303152"/>
          </a:xfrm>
          <a:prstGeom prst="rect">
            <a:avLst/>
          </a:prstGeom>
          <a:ln w="12700">
            <a:miter lim="400000"/>
          </a:ln>
        </p:spPr>
      </p:pic>
      <p:sp>
        <p:nvSpPr>
          <p:cNvPr id="112" name="Rectangle"/>
          <p:cNvSpPr/>
          <p:nvPr/>
        </p:nvSpPr>
        <p:spPr>
          <a:xfrm>
            <a:off x="1354673" y="4938362"/>
            <a:ext cx="447058" cy="319953"/>
          </a:xfrm>
          <a:prstGeom prst="rect">
            <a:avLst/>
          </a:prstGeom>
          <a:solidFill>
            <a:srgbClr val="FFFFFF"/>
          </a:solidFill>
          <a:ln w="12700">
            <a:miter lim="400000"/>
          </a:ln>
        </p:spPr>
        <p:txBody>
          <a:bodyPr lIns="45718" tIns="45718" rIns="45718" bIns="45718" anchor="ctr"/>
          <a:lstStyle/>
          <a:p>
            <a:pPr/>
          </a:p>
        </p:txBody>
      </p:sp>
      <p:sp>
        <p:nvSpPr>
          <p:cNvPr id="113" name="Rectangle"/>
          <p:cNvSpPr/>
          <p:nvPr/>
        </p:nvSpPr>
        <p:spPr>
          <a:xfrm>
            <a:off x="687271" y="3842401"/>
            <a:ext cx="1334718" cy="319953"/>
          </a:xfrm>
          <a:prstGeom prst="rect">
            <a:avLst/>
          </a:prstGeom>
          <a:solidFill>
            <a:srgbClr val="FFFFFF"/>
          </a:solidFill>
          <a:ln w="12700">
            <a:miter lim="400000"/>
          </a:ln>
        </p:spPr>
        <p:txBody>
          <a:bodyPr lIns="45718" tIns="45718" rIns="45718" bIns="45718" anchor="ctr"/>
          <a:lstStyle/>
          <a:p>
            <a:pPr/>
          </a:p>
        </p:txBody>
      </p:sp>
      <p:sp>
        <p:nvSpPr>
          <p:cNvPr id="114" name="Rectangle"/>
          <p:cNvSpPr/>
          <p:nvPr/>
        </p:nvSpPr>
        <p:spPr>
          <a:xfrm>
            <a:off x="687271" y="5798616"/>
            <a:ext cx="1334718" cy="319953"/>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